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62" r:id="rId3"/>
    <p:sldId id="258" r:id="rId4"/>
    <p:sldId id="274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342128-BD85-4DA2-AE58-9B8EAE8632D8}">
  <a:tblStyle styleId="{3E342128-BD85-4DA2-AE58-9B8EAE8632D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1580d27e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c1580d27eb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c1580d27eb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1580d27e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c1580d27eb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2c1580d27eb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800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77SYgOZXf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video.search.yahoo.com/yhs/search;_ylt=A86.JyRhas1ZRVsA1qgnnIlQ?p=beetles+flying&amp;fr=yhs-mozilla-002&amp;fr2=piv-web&amp;hspart=mozilla&amp;hsimp=yhs-002#id=3&amp;vid=5eb6c5d43ec20f13ebab058963353973&amp;action=view" TargetMode="External"/><Relationship Id="rId4" Type="http://schemas.openxmlformats.org/officeDocument/2006/relationships/hyperlink" Target="https://video.search.yahoo.com/yhs/search;_ylt=AwrTccfybM1ZhyQAUdYnnIlQ?p=hercules+beetles+fighting&amp;fr=yhs-mozilla-002&amp;fr2=piv-web&amp;hspart=mozilla&amp;hsimp=yhs-0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 idx="4294967295"/>
          </p:nvPr>
        </p:nvSpPr>
        <p:spPr>
          <a:xfrm>
            <a:off x="3182112" y="1541071"/>
            <a:ext cx="8068586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  <a:buSzPts val="5400"/>
            </a:pPr>
            <a:r>
              <a:rPr lang="fr-FR" sz="54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Mattos</a:t>
            </a:r>
            <a:r>
              <a:rPr lang="fr-FR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Science Magnet</a:t>
            </a:r>
            <a:br>
              <a:rPr lang="fr-FR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fr-FR" sz="54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Docent</a:t>
            </a:r>
            <a:r>
              <a:rPr lang="fr-FR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Program</a:t>
            </a:r>
            <a:endParaRPr lang="fr-FR" sz="5400" b="1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294967295"/>
          </p:nvPr>
        </p:nvSpPr>
        <p:spPr>
          <a:xfrm>
            <a:off x="2061707" y="3429000"/>
            <a:ext cx="8068586" cy="175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 fontScale="25000" lnSpcReduction="20000"/>
          </a:bodyPr>
          <a:lstStyle/>
          <a:p>
            <a:pPr marL="0" indent="0" algn="ctr">
              <a:spcBef>
                <a:spcPts val="330"/>
              </a:spcBef>
              <a:buClr>
                <a:srgbClr val="000000"/>
              </a:buClr>
              <a:buSzPct val="100000"/>
              <a:buNone/>
            </a:pPr>
            <a:r>
              <a:rPr lang="en-US" sz="123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Third Grade </a:t>
            </a:r>
            <a:endParaRPr lang="en-US" sz="12300" dirty="0"/>
          </a:p>
          <a:p>
            <a:pPr marL="0" indent="0" algn="ctr">
              <a:spcBef>
                <a:spcPts val="330"/>
              </a:spcBef>
              <a:buClr>
                <a:srgbClr val="000000"/>
              </a:buClr>
              <a:buSzPct val="100000"/>
              <a:buNone/>
            </a:pPr>
            <a:r>
              <a:rPr lang="en-US" sz="123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Lesson 3. BEETLES AND TRUE BUGS </a:t>
            </a:r>
            <a:endParaRPr lang="en-US" sz="12300" dirty="0"/>
          </a:p>
          <a:p>
            <a:pPr marL="0" indent="0" algn="ctr">
              <a:spcBef>
                <a:spcPts val="352"/>
              </a:spcBef>
              <a:buClr>
                <a:srgbClr val="000000"/>
              </a:buClr>
              <a:buSzPct val="100000"/>
              <a:buNone/>
            </a:pPr>
            <a:br>
              <a:rPr lang="en-US" sz="12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Activities include observing models of each as well as live examples of ladybugs (beetles) and milkweed bugs (true bugs).</a:t>
            </a:r>
            <a:br>
              <a:rPr lang="en-US" sz="8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8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spcBef>
                <a:spcPts val="165"/>
              </a:spcBef>
              <a:buSzPct val="100000"/>
              <a:buNone/>
            </a:pP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 descr="Ladybird Beetles (The Beetles (Order Coleoptera) of Southern California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932" y="558605"/>
            <a:ext cx="2240513" cy="2240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0073A-ECD6-B8B0-9532-47EC9F4BB097}"/>
              </a:ext>
            </a:extLst>
          </p:cNvPr>
          <p:cNvSpPr txBox="1"/>
          <p:nvPr/>
        </p:nvSpPr>
        <p:spPr>
          <a:xfrm>
            <a:off x="7278659" y="5639178"/>
            <a:ext cx="3230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US" dirty="0"/>
            </a:br>
            <a:r>
              <a:rPr lang="en-US" dirty="0"/>
              <a:t>Math Science Nucleus © 2024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100" y="2236476"/>
            <a:ext cx="4239674" cy="34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4951" y="2236475"/>
            <a:ext cx="4239675" cy="34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2627575" y="1090450"/>
            <a:ext cx="23253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Bug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7473532" y="1098550"/>
            <a:ext cx="1780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Beetle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3" descr="Image result for slow motion ladybug in flight animated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937" y="319242"/>
            <a:ext cx="6644956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 descr="Image result for lady bug opening wings animated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3416" y="4167842"/>
            <a:ext cx="265747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530352" y="4419600"/>
            <a:ext cx="609904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For flight, beetles open their elytra (outer wings) and unfold the inner wings.  Only the inner wings move in flight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/>
        </p:nvSpPr>
        <p:spPr>
          <a:xfrm>
            <a:off x="2133600" y="457200"/>
            <a:ext cx="85344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True bug flight – they  use both pairs of wings in flight and have a ”V” on their back </a:t>
            </a:r>
            <a:endParaRPr/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ts val="3200"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7200" y="3048001"/>
            <a:ext cx="2438400" cy="298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4758" y="3122266"/>
            <a:ext cx="2242517" cy="228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5">
            <a:alphaModFix/>
          </a:blip>
          <a:srcRect l="7649" t="7897" r="4075" b="831"/>
          <a:stretch/>
        </p:blipFill>
        <p:spPr>
          <a:xfrm>
            <a:off x="1616171" y="2724323"/>
            <a:ext cx="4046233" cy="291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b="1">
                <a:latin typeface="Arial Rounded"/>
                <a:ea typeface="Arial Rounded"/>
                <a:cs typeface="Arial Rounded"/>
                <a:sym typeface="Arial Rounded"/>
              </a:rPr>
              <a:t>Mouth parts - True bug mouths</a:t>
            </a:r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 rotWithShape="1">
          <a:blip r:embed="rId3">
            <a:alphaModFix/>
          </a:blip>
          <a:srcRect t="12731" b="9114"/>
          <a:stretch/>
        </p:blipFill>
        <p:spPr>
          <a:xfrm>
            <a:off x="6377562" y="914400"/>
            <a:ext cx="4061838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/>
        </p:nvSpPr>
        <p:spPr>
          <a:xfrm>
            <a:off x="7696200" y="3842891"/>
            <a:ext cx="2971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True bugs have a proboscis (a straw like mouth).  </a:t>
            </a:r>
            <a:endParaRPr/>
          </a:p>
          <a:p>
            <a:endParaRPr sz="18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They have the ability to pierce their food and then dissolve with a chemical if needed so they can then suck up the food.</a:t>
            </a:r>
            <a:endParaRPr/>
          </a:p>
        </p:txBody>
      </p:sp>
      <p:pic>
        <p:nvPicPr>
          <p:cNvPr id="195" name="Google Shape;195;p25"/>
          <p:cNvPicPr preferRelativeResize="0"/>
          <p:nvPr/>
        </p:nvPicPr>
        <p:blipFill rotWithShape="1">
          <a:blip r:embed="rId4">
            <a:alphaModFix/>
          </a:blip>
          <a:srcRect t="9409"/>
          <a:stretch/>
        </p:blipFill>
        <p:spPr>
          <a:xfrm>
            <a:off x="1752600" y="891210"/>
            <a:ext cx="3429000" cy="312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0" y="3842892"/>
            <a:ext cx="3733800" cy="2938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Beetle mouths have chewing parts</a:t>
            </a:r>
            <a:endParaRPr/>
          </a:p>
        </p:txBody>
      </p:sp>
      <p:pic>
        <p:nvPicPr>
          <p:cNvPr id="202" name="Google Shape;202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06378" y="1219200"/>
            <a:ext cx="4089622" cy="291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201" y="4419600"/>
            <a:ext cx="2847018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3783" y="1417639"/>
            <a:ext cx="3048000" cy="466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6090" y="3749214"/>
            <a:ext cx="3129642" cy="175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5105400" y="5638800"/>
            <a:ext cx="26203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They can use these chewing parts to eat plants or animals.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b="1">
                <a:latin typeface="Arial Rounded"/>
                <a:ea typeface="Arial Rounded"/>
                <a:cs typeface="Arial Rounded"/>
                <a:sym typeface="Arial Rounded"/>
              </a:rPr>
              <a:t>Activity 4:  Compare live Milkweed bugs vs. lady beetles</a:t>
            </a:r>
            <a:endParaRPr/>
          </a:p>
        </p:txBody>
      </p:sp>
      <p:pic>
        <p:nvPicPr>
          <p:cNvPr id="212" name="Google Shape;212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13972" y="1556600"/>
            <a:ext cx="44493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2855" y="1556612"/>
            <a:ext cx="3552825" cy="35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2855" y="5362092"/>
            <a:ext cx="3818079" cy="122127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1524004" y="5696600"/>
            <a:ext cx="50292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Make observations.  Can you see the differences we identified?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8" descr="Insects And Parasites Are Oddly Mesmerizing In GIF Form (20 pic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001" y="572341"/>
            <a:ext cx="36290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8772" y="572342"/>
            <a:ext cx="4454602" cy="285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0598" y="3657600"/>
            <a:ext cx="5410200" cy="302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6477001" y="2616610"/>
            <a:ext cx="362902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to survive!</a:t>
            </a:r>
            <a:endParaRPr/>
          </a:p>
        </p:txBody>
      </p:sp>
      <p:sp>
        <p:nvSpPr>
          <p:cNvPr id="224" name="Google Shape;224;p28"/>
          <p:cNvSpPr txBox="1"/>
          <p:nvPr/>
        </p:nvSpPr>
        <p:spPr>
          <a:xfrm>
            <a:off x="3387802" y="6239256"/>
            <a:ext cx="3733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Eating aphids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Optional videos</a:t>
            </a:r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spcBef>
                <a:spcPts val="0"/>
              </a:spcBef>
              <a:buSzPts val="3200"/>
            </a:pPr>
            <a:r>
              <a:rPr lang="en-US"/>
              <a:t>Beetles flying</a:t>
            </a:r>
            <a:endParaRPr/>
          </a:p>
          <a:p>
            <a:pPr marL="342900"/>
            <a:r>
              <a:rPr lang="en-US" sz="1800" b="1" u="sng">
                <a:solidFill>
                  <a:schemeClr val="hlink"/>
                </a:solidFill>
                <a:hlinkClick r:id="rId3"/>
              </a:rPr>
              <a:t>https://www.youtube.com/watch?v=S77SYgOZXfg</a:t>
            </a:r>
            <a:r>
              <a:rPr lang="en-US" sz="1800" b="1"/>
              <a:t>  ladybug  in super slo mo  (start at second 20)</a:t>
            </a:r>
            <a:endParaRPr/>
          </a:p>
          <a:p>
            <a:pPr marL="342900" indent="-228600">
              <a:buNone/>
            </a:pPr>
            <a:endParaRPr sz="1800" b="1"/>
          </a:p>
          <a:p>
            <a:pPr marL="342900"/>
            <a:r>
              <a:rPr lang="en-US" sz="1800" b="1"/>
              <a:t>Rhinoceros beetles fighting </a:t>
            </a:r>
            <a:r>
              <a:rPr lang="en-US" sz="1800" b="1" u="sng">
                <a:solidFill>
                  <a:schemeClr val="hlink"/>
                </a:solidFill>
                <a:hlinkClick r:id="rId4"/>
              </a:rPr>
              <a:t>https://video.search.yahoo.com/yhs/search;_ylt=AwrTccfybM1ZhyQAUdYnnIlQ?p=hercules+beetles+fighting&amp;fr=yhs-mozilla-002&amp;fr2=piv-web&amp;hspart=mozilla&amp;hsimp=yhs-002#id=1&amp;vid=0b2da89159acdf659187757da99a4f06&amp;action=view</a:t>
            </a:r>
            <a:endParaRPr sz="1800" b="1"/>
          </a:p>
          <a:p>
            <a:pPr marL="342900" indent="-228600">
              <a:buNone/>
            </a:pPr>
            <a:endParaRPr sz="1800" b="1"/>
          </a:p>
          <a:p>
            <a:pPr marL="342900" indent="-228600">
              <a:buNone/>
            </a:pPr>
            <a:endParaRPr sz="1800" b="1" u="sng">
              <a:solidFill>
                <a:schemeClr val="hlink"/>
              </a:solidFill>
              <a:hlinkClick r:id="rId5"/>
            </a:endParaRPr>
          </a:p>
          <a:p>
            <a:pPr marL="0" indent="0">
              <a:buNone/>
            </a:pPr>
            <a:endParaRPr sz="1800" b="1"/>
          </a:p>
          <a:p>
            <a:pPr marL="342900" indent="-228600">
              <a:buNone/>
            </a:pPr>
            <a:endParaRPr sz="1800" b="1"/>
          </a:p>
          <a:p>
            <a:pPr marL="342900" indent="-266700">
              <a:spcBef>
                <a:spcPts val="240"/>
              </a:spcBef>
              <a:buSzPts val="1200"/>
              <a:buNone/>
            </a:pPr>
            <a:endParaRPr sz="1200" b="1"/>
          </a:p>
          <a:p>
            <a:pPr marL="342900" indent="-266700">
              <a:spcBef>
                <a:spcPts val="240"/>
              </a:spcBef>
              <a:buSzPts val="1200"/>
              <a:buNone/>
            </a:pPr>
            <a:endParaRPr sz="1200" b="1"/>
          </a:p>
          <a:p>
            <a:pPr marL="342900" indent="-266700">
              <a:spcBef>
                <a:spcPts val="240"/>
              </a:spcBef>
              <a:buSzPts val="1200"/>
              <a:buNone/>
            </a:pPr>
            <a:endParaRPr sz="1200" b="1"/>
          </a:p>
          <a:p>
            <a:pPr marL="342900" indent="-266700">
              <a:spcBef>
                <a:spcPts val="240"/>
              </a:spcBef>
              <a:buSzPts val="1200"/>
              <a:buNone/>
            </a:pPr>
            <a:endParaRPr sz="1200" b="1"/>
          </a:p>
          <a:p>
            <a:pPr marL="342900" indent="-266700">
              <a:spcBef>
                <a:spcPts val="240"/>
              </a:spcBef>
              <a:buSzPts val="1200"/>
              <a:buNone/>
            </a:pPr>
            <a:endParaRPr sz="1200" b="1"/>
          </a:p>
          <a:p>
            <a:pPr marL="342900" indent="-266700">
              <a:spcBef>
                <a:spcPts val="240"/>
              </a:spcBef>
              <a:buSzPts val="1200"/>
              <a:buNone/>
            </a:pPr>
            <a:endParaRPr sz="1200" b="1"/>
          </a:p>
          <a:p>
            <a:pPr marL="342900" indent="-266700">
              <a:spcBef>
                <a:spcPts val="240"/>
              </a:spcBef>
              <a:buSzPts val="1200"/>
              <a:buNone/>
            </a:pPr>
            <a:endParaRPr sz="1200" b="1"/>
          </a:p>
          <a:p>
            <a:pPr marL="342900" indent="-139700">
              <a:spcBef>
                <a:spcPts val="640"/>
              </a:spcBef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b="1">
                <a:latin typeface="Arial Rounded"/>
                <a:ea typeface="Arial Rounded"/>
                <a:cs typeface="Arial Rounded"/>
                <a:sym typeface="Arial Rounded"/>
              </a:rPr>
              <a:t>Comparing two things can help us understand variety</a:t>
            </a:r>
            <a:endParaRPr/>
          </a:p>
        </p:txBody>
      </p:sp>
      <p:graphicFrame>
        <p:nvGraphicFramePr>
          <p:cNvPr id="145" name="Google Shape;145;p19"/>
          <p:cNvGraphicFramePr/>
          <p:nvPr/>
        </p:nvGraphicFramePr>
        <p:xfrm>
          <a:off x="1981200" y="1600200"/>
          <a:ext cx="8229600" cy="4754890"/>
        </p:xfrm>
        <a:graphic>
          <a:graphicData uri="http://schemas.openxmlformats.org/drawingml/2006/table">
            <a:tbl>
              <a:tblPr firstRow="1" bandRow="1">
                <a:noFill/>
                <a:tableStyleId>{3E342128-BD85-4DA2-AE58-9B8EAE8632D8}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6" name="Google Shape;1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1318" y="1968362"/>
            <a:ext cx="3998482" cy="382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676" y="1852613"/>
            <a:ext cx="1685925" cy="14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4701" y="3657600"/>
            <a:ext cx="2790825" cy="249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1664" y="1653003"/>
            <a:ext cx="2045949" cy="177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/>
        </p:nvSpPr>
        <p:spPr>
          <a:xfrm>
            <a:off x="3162300" y="6260200"/>
            <a:ext cx="6830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Beetles       vs.      true bugs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1231" y="4388940"/>
            <a:ext cx="3810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0349" y="178155"/>
            <a:ext cx="2110883" cy="1566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 descr="Image result for diversity of beetl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1092" y="178154"/>
            <a:ext cx="26574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 descr="23 Bichos | Gifmaniacos.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7192" y="178154"/>
            <a:ext cx="314325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 descr="Flight Beetle GIF - Find &amp; Share on GIPH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41091" y="2843982"/>
            <a:ext cx="3404384" cy="3688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5587443" y="2440018"/>
            <a:ext cx="42120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>
                <a:solidFill>
                  <a:schemeClr val="dk1"/>
                </a:solidFill>
              </a:rPr>
              <a:t>Beetles!   </a:t>
            </a:r>
            <a:endParaRPr/>
          </a:p>
          <a:p>
            <a:r>
              <a:rPr lang="en-US" sz="1600">
                <a:solidFill>
                  <a:schemeClr val="dk1"/>
                </a:solidFill>
              </a:rPr>
              <a:t>All shapes, sizes, colors</a:t>
            </a:r>
            <a:endParaRPr/>
          </a:p>
          <a:p>
            <a:r>
              <a:rPr lang="en-US" sz="1600">
                <a:solidFill>
                  <a:schemeClr val="dk1"/>
                </a:solidFill>
              </a:rPr>
              <a:t>Adaptable</a:t>
            </a:r>
            <a:endParaRPr/>
          </a:p>
          <a:p>
            <a:r>
              <a:rPr lang="en-US" sz="1600">
                <a:solidFill>
                  <a:schemeClr val="dk1"/>
                </a:solidFill>
              </a:rPr>
              <a:t>Largest Order of insects</a:t>
            </a:r>
            <a:endParaRPr/>
          </a:p>
          <a:p>
            <a:r>
              <a:rPr lang="en-US" sz="1600">
                <a:solidFill>
                  <a:schemeClr val="dk1"/>
                </a:solidFill>
              </a:rPr>
              <a:t>Here before dinosaurs</a:t>
            </a:r>
            <a:endParaRPr/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61820" y="2117008"/>
            <a:ext cx="1859412" cy="17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7387531" y="6532064"/>
            <a:ext cx="2057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Dung beetle</a:t>
            </a:r>
            <a:endParaRPr/>
          </a:p>
        </p:txBody>
      </p:sp>
      <p:sp>
        <p:nvSpPr>
          <p:cNvPr id="112" name="Google Shape;112;p15"/>
          <p:cNvSpPr txBox="1"/>
          <p:nvPr/>
        </p:nvSpPr>
        <p:spPr>
          <a:xfrm>
            <a:off x="8336090" y="1721450"/>
            <a:ext cx="1859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Firefly (lightning beetle)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Beetles vs. True Bugs </a:t>
            </a:r>
            <a:endParaRPr/>
          </a:p>
        </p:txBody>
      </p:sp>
      <p:graphicFrame>
        <p:nvGraphicFramePr>
          <p:cNvPr id="246" name="Google Shape;246;p31"/>
          <p:cNvGraphicFramePr/>
          <p:nvPr/>
        </p:nvGraphicFramePr>
        <p:xfrm>
          <a:off x="1676400" y="1066800"/>
          <a:ext cx="8839200" cy="4953060"/>
        </p:xfrm>
        <a:graphic>
          <a:graphicData uri="http://schemas.openxmlformats.org/drawingml/2006/table">
            <a:tbl>
              <a:tblPr firstRow="1" bandRow="1">
                <a:noFill/>
                <a:tableStyleId>{3E342128-BD85-4DA2-AE58-9B8EAE8632D8}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True bugs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Beetles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Number of Species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80,000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350,000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 out of 5 known insect species are beetles!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Metamorphosis type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Incomplete (three stage)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Complete (4 stage)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Wings (most easily visible difference)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May not have wings (aphids). If they do have wings the front is top is partially hard and the bottom is transparent so they look like they have half wings.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Beetles have elytra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Hard leathery forewings that they lift out of the way to fly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Top of wings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V-shape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elytra form straight line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Mouths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“True bugs suck”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have a proboscis, if their food isn’t liquidy they insert a chemical that dissolves it so they can suck it up. 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Have chewing mouths.  Can chew through most anything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/>
        </p:nvSpPr>
        <p:spPr>
          <a:xfrm>
            <a:off x="7498080" y="402337"/>
            <a:ext cx="350533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1 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b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Sort Beetle Models</a:t>
            </a:r>
            <a:endParaRPr dirty="0"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3">
            <a:alphaModFix/>
          </a:blip>
          <a:srcRect l="4017" t="3194" r="16262"/>
          <a:stretch/>
        </p:blipFill>
        <p:spPr>
          <a:xfrm>
            <a:off x="1280026" y="76468"/>
            <a:ext cx="5404238" cy="635176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/>
        </p:nvSpPr>
        <p:spPr>
          <a:xfrm>
            <a:off x="8412185" y="3013501"/>
            <a:ext cx="2057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Notice the variety!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1991752" y="548683"/>
            <a:ext cx="4343400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b="1">
                <a:latin typeface="Arial Rounded"/>
                <a:ea typeface="Arial Rounded"/>
                <a:cs typeface="Arial Rounded"/>
                <a:sym typeface="Arial Rounded"/>
              </a:rPr>
              <a:t>Metamorphosis</a:t>
            </a:r>
            <a:br>
              <a:rPr lang="en-US" b="1"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b="1">
                <a:latin typeface="Arial Rounded"/>
                <a:ea typeface="Arial Rounded"/>
                <a:cs typeface="Arial Rounded"/>
                <a:sym typeface="Arial Rounded"/>
              </a:rPr>
              <a:t>differences</a:t>
            </a: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200"/>
              <a:buNone/>
            </a:pPr>
            <a:endParaRPr/>
          </a:p>
          <a:p>
            <a:pPr marL="0" indent="0">
              <a:spcBef>
                <a:spcPts val="640"/>
              </a:spcBef>
              <a:buSzPts val="3200"/>
              <a:buNone/>
            </a:pPr>
            <a:endParaRPr/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0075" y="726922"/>
            <a:ext cx="4253345" cy="319000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7133868" y="4114800"/>
            <a:ext cx="32480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i="1">
                <a:solidFill>
                  <a:schemeClr val="dk1"/>
                </a:solidFill>
              </a:rPr>
              <a:t>Beetles</a:t>
            </a:r>
            <a:r>
              <a:rPr lang="en-US" sz="2000">
                <a:solidFill>
                  <a:schemeClr val="dk1"/>
                </a:solidFill>
              </a:rPr>
              <a:t>  have </a:t>
            </a:r>
            <a:r>
              <a:rPr lang="en-US" sz="2000" b="1">
                <a:solidFill>
                  <a:srgbClr val="FF0000"/>
                </a:solidFill>
              </a:rPr>
              <a:t>complete</a:t>
            </a:r>
            <a:r>
              <a:rPr lang="en-US" sz="2000">
                <a:solidFill>
                  <a:schemeClr val="dk1"/>
                </a:solidFill>
              </a:rPr>
              <a:t> </a:t>
            </a:r>
            <a:endParaRPr/>
          </a:p>
          <a:p>
            <a:r>
              <a:rPr lang="en-US" sz="2000">
                <a:solidFill>
                  <a:schemeClr val="dk1"/>
                </a:solidFill>
              </a:rPr>
              <a:t>metamorphosis</a:t>
            </a:r>
            <a:endParaRPr/>
          </a:p>
        </p:txBody>
      </p:sp>
      <p:sp>
        <p:nvSpPr>
          <p:cNvPr id="129" name="Google Shape;129;p17"/>
          <p:cNvSpPr txBox="1"/>
          <p:nvPr/>
        </p:nvSpPr>
        <p:spPr>
          <a:xfrm>
            <a:off x="2057400" y="1853506"/>
            <a:ext cx="3657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i="1">
                <a:solidFill>
                  <a:schemeClr val="dk1"/>
                </a:solidFill>
              </a:rPr>
              <a:t>True bugs </a:t>
            </a:r>
            <a:r>
              <a:rPr lang="en-US" sz="2000">
                <a:solidFill>
                  <a:schemeClr val="dk1"/>
                </a:solidFill>
              </a:rPr>
              <a:t>have </a:t>
            </a:r>
            <a:endParaRPr/>
          </a:p>
          <a:p>
            <a:r>
              <a:rPr lang="en-US" sz="2000" b="1">
                <a:solidFill>
                  <a:srgbClr val="FF0000"/>
                </a:solidFill>
              </a:rPr>
              <a:t>simple/ incomplete </a:t>
            </a:r>
            <a:endParaRPr/>
          </a:p>
          <a:p>
            <a:r>
              <a:rPr lang="en-US" sz="2000">
                <a:solidFill>
                  <a:schemeClr val="dk1"/>
                </a:solidFill>
              </a:rPr>
              <a:t>metamorphosis</a:t>
            </a:r>
            <a:endParaRPr/>
          </a:p>
        </p:txBody>
      </p:sp>
      <p:pic>
        <p:nvPicPr>
          <p:cNvPr id="130" name="Google Shape;130;p17" descr="Image result for Incomplete Metamorphosis in true bug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617" y="3083079"/>
            <a:ext cx="4560987" cy="3424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/>
        </p:nvSpPr>
        <p:spPr>
          <a:xfrm>
            <a:off x="2362200" y="457201"/>
            <a:ext cx="8077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2 --</a:t>
            </a:r>
            <a:r>
              <a:rPr lang="en-US" sz="2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Beetle life cycle (models)</a:t>
            </a:r>
            <a:endParaRPr/>
          </a:p>
        </p:txBody>
      </p:sp>
      <p:pic>
        <p:nvPicPr>
          <p:cNvPr id="136" name="Google Shape;136;p18" descr="Beetle Life Cycle - Learn About Nature"/>
          <p:cNvPicPr preferRelativeResize="0"/>
          <p:nvPr/>
        </p:nvPicPr>
        <p:blipFill rotWithShape="1">
          <a:blip r:embed="rId3">
            <a:alphaModFix/>
          </a:blip>
          <a:srcRect l="10785" r="11338"/>
          <a:stretch/>
        </p:blipFill>
        <p:spPr>
          <a:xfrm>
            <a:off x="1941225" y="1600201"/>
            <a:ext cx="3541700" cy="23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 descr="Ladybug Life Cycle - Learn About Na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5310" y="3602620"/>
            <a:ext cx="39497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/>
        </p:nvSpPr>
        <p:spPr>
          <a:xfrm>
            <a:off x="5715000" y="1600200"/>
            <a:ext cx="3276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 the models.  What kind of metamorphosis do beetles have, complete or incomplete?</a:t>
            </a:r>
            <a:endParaRPr/>
          </a:p>
        </p:txBody>
      </p:sp>
      <p:sp>
        <p:nvSpPr>
          <p:cNvPr id="139" name="Google Shape;139;p18"/>
          <p:cNvSpPr txBox="1"/>
          <p:nvPr/>
        </p:nvSpPr>
        <p:spPr>
          <a:xfrm>
            <a:off x="2362200" y="5029200"/>
            <a:ext cx="2667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Notice how the larva form looks really different than the adult form.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194" y="374894"/>
            <a:ext cx="9555118" cy="5934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1" y="1143001"/>
            <a:ext cx="8839201" cy="5006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Office PowerPoint</Application>
  <PresentationFormat>Widescreen</PresentationFormat>
  <Paragraphs>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Rounded</vt:lpstr>
      <vt:lpstr>Calibri</vt:lpstr>
      <vt:lpstr>Office Theme</vt:lpstr>
      <vt:lpstr>Mattos Science Magnet Docent Program</vt:lpstr>
      <vt:lpstr>Comparing two things can help us understand variety</vt:lpstr>
      <vt:lpstr>PowerPoint Presentation</vt:lpstr>
      <vt:lpstr>Beetles vs. True Bugs </vt:lpstr>
      <vt:lpstr>PowerPoint Presentation</vt:lpstr>
      <vt:lpstr>Metamorphosis differences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Mouth parts - True bug mouths</vt:lpstr>
      <vt:lpstr>Beetle mouths have chewing parts</vt:lpstr>
      <vt:lpstr>Activity 4:  Compare live Milkweed bugs vs. lady beetles</vt:lpstr>
      <vt:lpstr>PowerPoint Presentation</vt:lpstr>
      <vt:lpstr>Optional 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Joyce Blueford</cp:lastModifiedBy>
  <cp:revision>1</cp:revision>
  <dcterms:modified xsi:type="dcterms:W3CDTF">2024-07-20T23:01:59Z</dcterms:modified>
</cp:coreProperties>
</file>