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63" r:id="rId3"/>
    <p:sldId id="257" r:id="rId4"/>
    <p:sldId id="271" r:id="rId5"/>
    <p:sldId id="259" r:id="rId6"/>
    <p:sldId id="265" r:id="rId7"/>
    <p:sldId id="262" r:id="rId8"/>
    <p:sldId id="264" r:id="rId9"/>
    <p:sldId id="266" r:id="rId10"/>
    <p:sldId id="267" r:id="rId11"/>
    <p:sldId id="268" r:id="rId12"/>
    <p:sldId id="269" r:id="rId13"/>
    <p:sldId id="260" r:id="rId14"/>
  </p:sldIdLst>
  <p:sldSz cx="12192000" cy="6858000"/>
  <p:notesSz cx="6858000" cy="9144000"/>
  <p:embeddedFontLst>
    <p:embeddedFont>
      <p:font typeface="Roboto" panose="020000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5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indwing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Today we are going to learn about the life cycle of arthropods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are going to be learning about the ways that animals are the same and different (compare and contrast).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are going to learn about how important it is for for scientists to observe to learn about and understand these differences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First … Life cycle is something that you have probably learned about already, process all animals go through as they grow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Cicadas go through periods where they live underground for 13 or 17 year cycles and then emerge from underground all at the same time. IT’s a defense mechanism. With them all coming out at the same time, the animals that eat them get too full, so many survive. </a:t>
            </a:r>
            <a:endParaRPr/>
          </a:p>
        </p:txBody>
      </p:sp>
      <p:sp>
        <p:nvSpPr>
          <p:cNvPr id="160" name="Google Shape;16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Dragonflies: can fly like a helicopter, eat mosquitos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053bd81e3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053bd81e3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get excited about looking at real insects (can be fairly quick)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>
                <a:solidFill>
                  <a:schemeClr val="dk1"/>
                </a:solidFill>
              </a:rPr>
              <a:t>Very important: Do not touch; they are fragile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>
                <a:solidFill>
                  <a:schemeClr val="dk1"/>
                </a:solidFill>
              </a:rPr>
              <a:t>Try their best, OK if they don’t know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>
                <a:solidFill>
                  <a:schemeClr val="dk1"/>
                </a:solidFill>
              </a:rPr>
              <a:t>Which one do you think is most interesting? Why?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>
                <a:solidFill>
                  <a:schemeClr val="dk1"/>
                </a:solidFill>
              </a:rPr>
              <a:t>Complete or incomplete? Why?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90cb33a42f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Within the animal kingdom, the biggest group or phylum is called the arthropods or arthopoda.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Almost 1 million different species of arthropods.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Their key characteristics …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And the different types: (1) trilobites (these are extinct), (2) chelicerata: aracnids, horseshoecrabs, (3) myriapoda: millipedes and centipedes, (4) crustaceans, (5) hexapods, which are the insects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Let’s look at some example groups within the insects.You might see some of these on your field trip to tule ponds.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26" name="Google Shape;126;g290cb33a42f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What’s the difference: No metamorphosis: Baby looks like a lot like the mother horse. Metamorphosis: see a dramatic change in the form of the animal as it goes through its life cycle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>
                <a:solidFill>
                  <a:schemeClr val="dk1"/>
                </a:solidFill>
              </a:rPr>
              <a:t>Bags of arthropods to sort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>
                <a:solidFill>
                  <a:schemeClr val="dk1"/>
                </a:solidFill>
              </a:rPr>
              <a:t>3 sheets per group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>
                <a:solidFill>
                  <a:schemeClr val="dk1"/>
                </a:solidFill>
              </a:rPr>
              <a:t>May not have examples for each one, some that aren’t arthropods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>
                <a:solidFill>
                  <a:schemeClr val="dk1"/>
                </a:solidFill>
              </a:rPr>
              <a:t>Ask why they pulled out the ones that aren’t arthropods (no exoskeleton, does it have jointed legs; does it have pairs of wings?)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>
                <a:solidFill>
                  <a:schemeClr val="dk1"/>
                </a:solidFill>
              </a:rPr>
              <a:t>Which one was hardest to classify?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>
                <a:solidFill>
                  <a:schemeClr val="dk1"/>
                </a:solidFill>
              </a:rPr>
              <a:t>Parents can go around and talk to the groups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Quick walkthrough of the stages</a:t>
            </a: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They can help polinnate plants. Found all over the word from arctic to the rainforest of the amazon. </a:t>
            </a:r>
            <a:endParaRPr/>
          </a:p>
        </p:txBody>
      </p:sp>
      <p:sp>
        <p:nvSpPr>
          <p:cNvPr id="143" name="Google Shape;1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Sort the models into their life cycle (labels and info in the box with the models)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Ask the class: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>
                <a:solidFill>
                  <a:schemeClr val="dk1"/>
                </a:solidFill>
              </a:rPr>
              <a:t>Hold up the eggs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>
                <a:solidFill>
                  <a:schemeClr val="dk1"/>
                </a:solidFill>
              </a:rPr>
              <a:t>Then the larvae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>
                <a:solidFill>
                  <a:schemeClr val="dk1"/>
                </a:solidFill>
              </a:rPr>
              <a:t>Pupae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>
                <a:solidFill>
                  <a:schemeClr val="dk1"/>
                </a:solidFill>
              </a:rPr>
              <a:t>Adult Mosquito</a:t>
            </a: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elytra primarily serve as protective wing-cases for the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hindwings</a:t>
            </a:r>
            <a:r>
              <a:rPr lang="en-US"/>
              <a:t> underneath, which are used for flying. To fly, a beetle typically opens the elytra and then extends the hindwings, flying while still holding the elytra open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40C28"/>
                </a:solidFill>
                <a:latin typeface="Roboto"/>
                <a:ea typeface="Roboto"/>
                <a:cs typeface="Roboto"/>
                <a:sym typeface="Roboto"/>
              </a:rPr>
              <a:t>curved arrays of microscopic lenses</a:t>
            </a:r>
            <a:r>
              <a:rPr lang="en-US" sz="15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Each tiny lens captures an individual image, and the brain puts all of the images together. Can achieve peripheral vision without the insect having to move its eyes or head.</a:t>
            </a:r>
            <a:endParaRPr/>
          </a:p>
        </p:txBody>
      </p:sp>
      <p:sp>
        <p:nvSpPr>
          <p:cNvPr id="133" name="Google Shape;1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Proboscis: a long feeding tube. Could use to eat from the tube like flowers we dissected last year.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Ocelli - simple eyes that just detect movement.</a:t>
            </a:r>
            <a:endParaRPr/>
          </a:p>
        </p:txBody>
      </p:sp>
      <p:sp>
        <p:nvSpPr>
          <p:cNvPr id="153" name="Google Shape;1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5.png"/><Relationship Id="rId7" Type="http://schemas.openxmlformats.org/officeDocument/2006/relationships/hyperlink" Target="http://drive.google.com/file/d/1gCcA62NeHzeIbLvdgEmB2VvDe2rW6E09/view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rive.google.com/file/d/15-bl9Il0ydGPCA02vriP8T1oemOFe3S1/view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hyperlink" Target="http://drive.google.com/file/d/1wml3gDTLQL90RT3FQQarqpSfZoX6auAE/view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hyperlink" Target="http://drive.google.com/file/d/1o-382RZes5MtqD09KHAlJ6gwHdvIF2-2/view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3118103" y="1062632"/>
            <a:ext cx="8595361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 Rounded"/>
              <a:buNone/>
            </a:pPr>
            <a:r>
              <a:rPr lang="en-US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Mattos Science Magnet</a:t>
            </a:r>
            <a:br>
              <a:rPr lang="en-US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</a:br>
            <a:r>
              <a:rPr lang="en-US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Docent Program</a:t>
            </a:r>
            <a:endParaRPr dirty="0"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866692" y="3429000"/>
            <a:ext cx="10758114" cy="2333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n-US" sz="4000" b="1" dirty="0">
                <a:latin typeface="Arial Rounded"/>
                <a:ea typeface="Arial Rounded"/>
                <a:cs typeface="Arial Rounded"/>
                <a:sym typeface="Arial Rounded"/>
              </a:rPr>
              <a:t>Third Grade</a:t>
            </a:r>
            <a:br>
              <a:rPr lang="en-US" sz="4000" b="1" dirty="0">
                <a:latin typeface="Arial Rounded"/>
                <a:ea typeface="Arial Rounded"/>
                <a:cs typeface="Arial Rounded"/>
                <a:sym typeface="Arial Rounded"/>
              </a:rPr>
            </a:br>
            <a:r>
              <a:rPr lang="en-US" sz="4000" b="1" dirty="0">
                <a:latin typeface="Arial Rounded"/>
                <a:ea typeface="Arial Rounded"/>
                <a:cs typeface="Arial Rounded"/>
                <a:sym typeface="Arial Rounded"/>
              </a:rPr>
              <a:t>Lesson 1. Life Cycle of Arthropods: Metamorphosis</a:t>
            </a:r>
            <a:endParaRPr sz="4000" dirty="0"/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29DC96FC-0ADB-3528-631A-ADE1B9F86108}"/>
              </a:ext>
            </a:extLst>
          </p:cNvPr>
          <p:cNvSpPr txBox="1"/>
          <p:nvPr/>
        </p:nvSpPr>
        <p:spPr>
          <a:xfrm>
            <a:off x="7489021" y="5346115"/>
            <a:ext cx="3474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US" dirty="0"/>
            </a:br>
            <a:r>
              <a:rPr lang="en-US" dirty="0"/>
              <a:t>Math Science Nucleus © 2024 </a:t>
            </a:r>
          </a:p>
        </p:txBody>
      </p:sp>
      <p:pic>
        <p:nvPicPr>
          <p:cNvPr id="3" name="Google Shape;93;p14" descr="Butterfly Life Cycle - Bring Butterflies Back">
            <a:extLst>
              <a:ext uri="{FF2B5EF4-FFF2-40B4-BE49-F238E27FC236}">
                <a16:creationId xmlns:a16="http://schemas.microsoft.com/office/drawing/2014/main" id="{08E4110E-9229-636C-1DB6-99221324784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8496" y="1095485"/>
            <a:ext cx="2189607" cy="1730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368277" y="334100"/>
            <a:ext cx="7400700" cy="12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b="1"/>
              <a:t>Order Hemiptera – </a:t>
            </a:r>
            <a:br>
              <a:rPr lang="en-US" b="1"/>
            </a:br>
            <a:r>
              <a:rPr lang="en-US" b="1"/>
              <a:t>Aphids, Leafhoppers, Cicadas</a:t>
            </a:r>
            <a:endParaRPr/>
          </a:p>
        </p:txBody>
      </p:sp>
      <p:sp>
        <p:nvSpPr>
          <p:cNvPr id="163" name="Google Shape;163;p24"/>
          <p:cNvSpPr txBox="1"/>
          <p:nvPr/>
        </p:nvSpPr>
        <p:spPr>
          <a:xfrm>
            <a:off x="546725" y="1853727"/>
            <a:ext cx="2910300" cy="18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not have wings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Incomplete Metamorphosis</a:t>
            </a:r>
            <a:endParaRPr/>
          </a:p>
        </p:txBody>
      </p:sp>
      <p:pic>
        <p:nvPicPr>
          <p:cNvPr id="164" name="Google Shape;16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5361" y="4038574"/>
            <a:ext cx="4096883" cy="153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65366" y="1741186"/>
            <a:ext cx="4068307" cy="1806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6527" y="4972152"/>
            <a:ext cx="1914525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3250" y="3638652"/>
            <a:ext cx="981075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4" title="03Arth-slide12.mp4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44650" y="534300"/>
            <a:ext cx="4494950" cy="604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4"/>
          <p:cNvSpPr txBox="1">
            <a:spLocks noGrp="1"/>
          </p:cNvSpPr>
          <p:nvPr>
            <p:ph type="title"/>
          </p:nvPr>
        </p:nvSpPr>
        <p:spPr>
          <a:xfrm>
            <a:off x="2064325" y="5796125"/>
            <a:ext cx="4929300" cy="12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1935"/>
              <a:buFont typeface="Calibri"/>
              <a:buNone/>
            </a:pPr>
            <a:r>
              <a:rPr lang="en-US" sz="3100"/>
              <a:t>Cicada live underground for 17 year cycles!</a:t>
            </a:r>
            <a:endParaRPr sz="31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1935"/>
              <a:buFont typeface="Calibri"/>
              <a:buNone/>
            </a:pPr>
            <a:endParaRPr sz="3100"/>
          </a:p>
        </p:txBody>
      </p:sp>
      <p:sp>
        <p:nvSpPr>
          <p:cNvPr id="170" name="Google Shape;170;p24"/>
          <p:cNvSpPr txBox="1"/>
          <p:nvPr/>
        </p:nvSpPr>
        <p:spPr>
          <a:xfrm>
            <a:off x="3913225" y="3519900"/>
            <a:ext cx="2772600" cy="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Red-banded leafhopper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4"/>
          <p:cNvSpPr txBox="1"/>
          <p:nvPr/>
        </p:nvSpPr>
        <p:spPr>
          <a:xfrm>
            <a:off x="3913225" y="5515525"/>
            <a:ext cx="2772600" cy="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Cicada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>
            <a:spLocks noGrp="1"/>
          </p:cNvSpPr>
          <p:nvPr>
            <p:ph type="title"/>
          </p:nvPr>
        </p:nvSpPr>
        <p:spPr>
          <a:xfrm>
            <a:off x="838200" y="108625"/>
            <a:ext cx="6421500" cy="17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b="1"/>
              <a:t>Order Odonata –</a:t>
            </a:r>
            <a:br>
              <a:rPr lang="en-US" b="1"/>
            </a:br>
            <a:r>
              <a:rPr lang="en-US" b="1"/>
              <a:t>Dragonflies and Damselflies</a:t>
            </a:r>
            <a:endParaRPr/>
          </a:p>
        </p:txBody>
      </p:sp>
      <p:sp>
        <p:nvSpPr>
          <p:cNvPr id="177" name="Google Shape;177;p25"/>
          <p:cNvSpPr txBox="1"/>
          <p:nvPr/>
        </p:nvSpPr>
        <p:spPr>
          <a:xfrm>
            <a:off x="838200" y="1775800"/>
            <a:ext cx="3810000" cy="1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pairs of wings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Incomplete metamorphosis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of life is aquatic</a:t>
            </a:r>
            <a:endParaRPr/>
          </a:p>
        </p:txBody>
      </p:sp>
      <p:pic>
        <p:nvPicPr>
          <p:cNvPr id="178" name="Google Shape;178;p25" descr="Nannophya dale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2638" y="3112898"/>
            <a:ext cx="2857500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3859536"/>
            <a:ext cx="3530600" cy="2213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85281" y="313295"/>
            <a:ext cx="3872230" cy="2567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5" title="03Arth-slide13.MOV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63924" y="1735928"/>
            <a:ext cx="2857498" cy="4669148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5"/>
          <p:cNvSpPr txBox="1">
            <a:spLocks noGrp="1"/>
          </p:cNvSpPr>
          <p:nvPr>
            <p:ph type="title"/>
          </p:nvPr>
        </p:nvSpPr>
        <p:spPr>
          <a:xfrm>
            <a:off x="8323750" y="5437000"/>
            <a:ext cx="3255300" cy="1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000"/>
              <a:t>Dragonflies can fly like a helicopter</a:t>
            </a:r>
            <a:endParaRPr sz="30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3000"/>
          </a:p>
        </p:txBody>
      </p:sp>
      <p:sp>
        <p:nvSpPr>
          <p:cNvPr id="183" name="Google Shape;183;p25"/>
          <p:cNvSpPr txBox="1"/>
          <p:nvPr/>
        </p:nvSpPr>
        <p:spPr>
          <a:xfrm>
            <a:off x="1217200" y="6083100"/>
            <a:ext cx="2772600" cy="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Dragonfly Nymph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5"/>
          <p:cNvSpPr txBox="1"/>
          <p:nvPr/>
        </p:nvSpPr>
        <p:spPr>
          <a:xfrm>
            <a:off x="8565100" y="2819000"/>
            <a:ext cx="2772600" cy="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Blue-tailed Damselfly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>
            <a:spLocks noGrp="1"/>
          </p:cNvSpPr>
          <p:nvPr>
            <p:ph type="title"/>
          </p:nvPr>
        </p:nvSpPr>
        <p:spPr>
          <a:xfrm>
            <a:off x="838200" y="456825"/>
            <a:ext cx="5119800" cy="20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Order Orthoptera –</a:t>
            </a:r>
            <a:endParaRPr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Grasshoppers and Crickets</a:t>
            </a:r>
            <a:endParaRPr b="1"/>
          </a:p>
        </p:txBody>
      </p:sp>
      <p:sp>
        <p:nvSpPr>
          <p:cNvPr id="190" name="Google Shape;190;p26"/>
          <p:cNvSpPr txBox="1"/>
          <p:nvPr/>
        </p:nvSpPr>
        <p:spPr>
          <a:xfrm>
            <a:off x="1203475" y="2869901"/>
            <a:ext cx="3048000" cy="30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Incomplete Metamorphosis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pairs of wings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 hind legs</a:t>
            </a:r>
            <a:endParaRPr/>
          </a:p>
        </p:txBody>
      </p:sp>
      <p:pic>
        <p:nvPicPr>
          <p:cNvPr id="191" name="Google Shape;19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02400" y="242536"/>
            <a:ext cx="4724324" cy="2902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2401" y="3500208"/>
            <a:ext cx="4553884" cy="3046962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6"/>
          <p:cNvSpPr txBox="1"/>
          <p:nvPr/>
        </p:nvSpPr>
        <p:spPr>
          <a:xfrm>
            <a:off x="7478263" y="6470975"/>
            <a:ext cx="2772600" cy="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Meadow Katydid Nymph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6"/>
          <p:cNvSpPr txBox="1"/>
          <p:nvPr/>
        </p:nvSpPr>
        <p:spPr>
          <a:xfrm>
            <a:off x="7393038" y="3061000"/>
            <a:ext cx="2772600" cy="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Adult Grasshopper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Rounded"/>
              <a:buNone/>
            </a:pPr>
            <a:r>
              <a:rPr lang="en-US" sz="6000" b="1">
                <a:latin typeface="Arial Rounded"/>
                <a:ea typeface="Arial Rounded"/>
                <a:cs typeface="Arial Rounded"/>
                <a:sym typeface="Arial Rounded"/>
              </a:rPr>
              <a:t>Activity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/>
              <a:t>Observe the preserved specimens. They are fragile!</a:t>
            </a:r>
            <a:endParaRPr sz="3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/>
              <a:t> </a:t>
            </a:r>
            <a:endParaRPr sz="3600"/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Can you identify them?</a:t>
            </a:r>
            <a:endParaRPr sz="3600"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600"/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What kind of metamorphosis do you think they went through?</a:t>
            </a:r>
            <a:endParaRPr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8025" y="152400"/>
            <a:ext cx="9268613" cy="655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229925" y="628900"/>
            <a:ext cx="2498100" cy="24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/>
              <a:t>What are arthropods?</a:t>
            </a: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3600"/>
          </a:p>
        </p:txBody>
      </p:sp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229925" y="3772925"/>
            <a:ext cx="2498100" cy="24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/>
              <a:t>900,000 different species!</a:t>
            </a:r>
            <a:endParaRPr sz="36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Animals with and without metamorphosis: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7F82F-3675-FBE9-822B-59BC0E83FE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most other groups do not go through metamorphosis</a:t>
            </a:r>
          </a:p>
          <a:p>
            <a:r>
              <a:rPr lang="en-US" dirty="0"/>
              <a:t>Frogs are only Vertebrate that goes through metamorphosis</a:t>
            </a:r>
          </a:p>
          <a:p>
            <a:r>
              <a:rPr lang="en-US" dirty="0"/>
              <a:t>Since Arthropods are the most abundant group of organisms they exhibit 2 types of metamorphosis.  Some do not undergo metamorphosis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F9DC4D-31A2-B2C7-17B8-096E58F2E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925" y="4257675"/>
            <a:ext cx="6715740" cy="223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 txBox="1">
            <a:spLocks noGrp="1"/>
          </p:cNvSpPr>
          <p:nvPr>
            <p:ph type="title"/>
          </p:nvPr>
        </p:nvSpPr>
        <p:spPr>
          <a:xfrm>
            <a:off x="-1838075" y="2364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Rounded"/>
              <a:buNone/>
            </a:pPr>
            <a:r>
              <a:rPr lang="en-US" sz="6000" b="1" dirty="0">
                <a:latin typeface="Arial Rounded"/>
                <a:ea typeface="Arial Rounded"/>
                <a:cs typeface="Arial Rounded"/>
                <a:sym typeface="Arial Rounded"/>
              </a:rPr>
              <a:t>Activity</a:t>
            </a:r>
            <a:endParaRPr dirty="0"/>
          </a:p>
        </p:txBody>
      </p:sp>
      <p:pic>
        <p:nvPicPr>
          <p:cNvPr id="210" name="Google Shape;21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3471" y="1501080"/>
            <a:ext cx="3552186" cy="4791708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8"/>
          <p:cNvSpPr txBox="1"/>
          <p:nvPr/>
        </p:nvSpPr>
        <p:spPr>
          <a:xfrm>
            <a:off x="5221421" y="236450"/>
            <a:ext cx="6104100" cy="960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Arthropod Classification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their life cycle?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65305" y="1548379"/>
            <a:ext cx="3273270" cy="4697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0900" y="1501075"/>
            <a:ext cx="3385313" cy="479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574472" y="7050"/>
            <a:ext cx="7488000" cy="11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Types of Metamorphosis</a:t>
            </a:r>
            <a:endParaRPr/>
          </a:p>
        </p:txBody>
      </p:sp>
      <p:sp>
        <p:nvSpPr>
          <p:cNvPr id="104" name="Google Shape;104;p16"/>
          <p:cNvSpPr txBox="1"/>
          <p:nvPr/>
        </p:nvSpPr>
        <p:spPr>
          <a:xfrm>
            <a:off x="430188" y="1147550"/>
            <a:ext cx="53517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Incomplete or Simple</a:t>
            </a:r>
            <a:endParaRPr/>
          </a:p>
        </p:txBody>
      </p:sp>
      <p:pic>
        <p:nvPicPr>
          <p:cNvPr id="105" name="Google Shape;105;p16"/>
          <p:cNvPicPr preferRelativeResize="0"/>
          <p:nvPr/>
        </p:nvPicPr>
        <p:blipFill rotWithShape="1">
          <a:blip r:embed="rId3">
            <a:alphaModFix/>
          </a:blip>
          <a:srcRect l="-6202" b="-6202"/>
          <a:stretch/>
        </p:blipFill>
        <p:spPr>
          <a:xfrm>
            <a:off x="6123425" y="1861400"/>
            <a:ext cx="6034775" cy="452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643" y="1861400"/>
            <a:ext cx="6034783" cy="452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/>
          <p:nvPr/>
        </p:nvSpPr>
        <p:spPr>
          <a:xfrm>
            <a:off x="6464950" y="1147550"/>
            <a:ext cx="53517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618" y="1971083"/>
            <a:ext cx="3331932" cy="263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2" title="03Arth-slide10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9500" y="1843103"/>
            <a:ext cx="7760102" cy="436504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2599650" y="106500"/>
            <a:ext cx="6992700" cy="9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Order Diptera – True Flies</a:t>
            </a:r>
            <a:endParaRPr b="1"/>
          </a:p>
        </p:txBody>
      </p:sp>
      <p:sp>
        <p:nvSpPr>
          <p:cNvPr id="148" name="Google Shape;148;p22"/>
          <p:cNvSpPr txBox="1"/>
          <p:nvPr/>
        </p:nvSpPr>
        <p:spPr>
          <a:xfrm>
            <a:off x="362850" y="980175"/>
            <a:ext cx="11466300" cy="9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Pair of Wings  |</a:t>
            </a:r>
            <a:r>
              <a:rPr lang="en-US"/>
              <a:t>   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Compound Eyes  |   Complete Metamorphosis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2"/>
          <p:cNvSpPr txBox="1">
            <a:spLocks noGrp="1"/>
          </p:cNvSpPr>
          <p:nvPr>
            <p:ph type="title"/>
          </p:nvPr>
        </p:nvSpPr>
        <p:spPr>
          <a:xfrm>
            <a:off x="771700" y="5170300"/>
            <a:ext cx="3055800" cy="15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en-US" sz="2840"/>
              <a:t>Live in environments from Arctic to Amazon!</a:t>
            </a:r>
            <a:endParaRPr sz="284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endParaRPr sz="2640"/>
          </a:p>
        </p:txBody>
      </p:sp>
      <p:sp>
        <p:nvSpPr>
          <p:cNvPr id="150" name="Google Shape;150;p22"/>
          <p:cNvSpPr txBox="1"/>
          <p:nvPr/>
        </p:nvSpPr>
        <p:spPr>
          <a:xfrm>
            <a:off x="913275" y="4549625"/>
            <a:ext cx="2772600" cy="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Cranefly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Rounded"/>
              <a:buNone/>
            </a:pPr>
            <a:r>
              <a:rPr lang="en-US" sz="6000" b="1">
                <a:latin typeface="Arial Rounded"/>
                <a:ea typeface="Arial Rounded"/>
                <a:cs typeface="Arial Rounded"/>
                <a:sym typeface="Arial Rounded"/>
              </a:rPr>
              <a:t>Activity</a:t>
            </a:r>
            <a:endParaRPr sz="6000" b="1"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Sort the mosquito models based on their life cycle: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  <a:p>
            <a:pPr marL="13716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Egg</a:t>
            </a:r>
            <a:endParaRPr/>
          </a:p>
          <a:p>
            <a:pPr marL="13716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Larva</a:t>
            </a:r>
            <a:endParaRPr/>
          </a:p>
          <a:p>
            <a:pPr marL="13716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Pupa</a:t>
            </a:r>
            <a:endParaRPr/>
          </a:p>
          <a:p>
            <a:pPr marL="13716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Adult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676CBB-A804-2C65-4F96-87AA44C19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891" y="2895482"/>
            <a:ext cx="5353797" cy="274358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>
            <a:spLocks noGrp="1"/>
          </p:cNvSpPr>
          <p:nvPr>
            <p:ph type="title"/>
          </p:nvPr>
        </p:nvSpPr>
        <p:spPr>
          <a:xfrm>
            <a:off x="2599650" y="106500"/>
            <a:ext cx="6992700" cy="9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Order Coleoptera - Beetles</a:t>
            </a:r>
            <a:endParaRPr/>
          </a:p>
        </p:txBody>
      </p:sp>
      <p:pic>
        <p:nvPicPr>
          <p:cNvPr id="136" name="Google Shape;13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41572" y="2642610"/>
            <a:ext cx="4159956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-412000" y="2449575"/>
            <a:ext cx="4647225" cy="30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 txBox="1"/>
          <p:nvPr/>
        </p:nvSpPr>
        <p:spPr>
          <a:xfrm>
            <a:off x="633625" y="902600"/>
            <a:ext cx="11670300" cy="17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Elytra   |   Compound Eyes   |</a:t>
            </a:r>
            <a:r>
              <a:rPr lang="en-US"/>
              <a:t>    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Metamorphosis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21" title="03Arth-slide9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08827" y="1652200"/>
            <a:ext cx="8294227" cy="466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1"/>
          <p:cNvSpPr txBox="1"/>
          <p:nvPr/>
        </p:nvSpPr>
        <p:spPr>
          <a:xfrm>
            <a:off x="525313" y="6317700"/>
            <a:ext cx="2772600" cy="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Spotted cucumber beetle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/>
          <p:nvPr/>
        </p:nvSpPr>
        <p:spPr>
          <a:xfrm>
            <a:off x="658050" y="1804151"/>
            <a:ext cx="3028500" cy="42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Proboscis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Pairs of Wings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Metamorphosis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Compound Eyes and Ocelli</a:t>
            </a:r>
            <a:endParaRPr dirty="0"/>
          </a:p>
        </p:txBody>
      </p:sp>
      <p:sp>
        <p:nvSpPr>
          <p:cNvPr id="157" name="Google Shape;157;p23"/>
          <p:cNvSpPr txBox="1">
            <a:spLocks noGrp="1"/>
          </p:cNvSpPr>
          <p:nvPr>
            <p:ph type="title"/>
          </p:nvPr>
        </p:nvSpPr>
        <p:spPr>
          <a:xfrm>
            <a:off x="1242900" y="106500"/>
            <a:ext cx="9706200" cy="9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b="1"/>
              <a:t>Order Lepidoptera – Butterflies and Moths</a:t>
            </a:r>
            <a:endParaRPr b="1"/>
          </a:p>
        </p:txBody>
      </p:sp>
      <p:pic>
        <p:nvPicPr>
          <p:cNvPr id="93" name="Google Shape;93;p14" descr="Butterfly Life Cycle - Bring Butterflies Ba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6779" y="1614320"/>
            <a:ext cx="5673596" cy="4496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820</Words>
  <Application>Microsoft Office PowerPoint</Application>
  <PresentationFormat>Widescreen</PresentationFormat>
  <Paragraphs>104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 Rounded</vt:lpstr>
      <vt:lpstr>Arial</vt:lpstr>
      <vt:lpstr>Roboto</vt:lpstr>
      <vt:lpstr>Calibri</vt:lpstr>
      <vt:lpstr>Office Theme</vt:lpstr>
      <vt:lpstr>Mattos Science Magnet Docent Program</vt:lpstr>
      <vt:lpstr>What are arthropods? </vt:lpstr>
      <vt:lpstr>Animals with and without metamorphosis:</vt:lpstr>
      <vt:lpstr>Activity</vt:lpstr>
      <vt:lpstr>Types of Metamorphosis</vt:lpstr>
      <vt:lpstr>Order Diptera – True Flies</vt:lpstr>
      <vt:lpstr>Activity Sort the mosquito models based on their life cycle:  Egg Larva Pupa Adult</vt:lpstr>
      <vt:lpstr>Order Coleoptera - Beetles</vt:lpstr>
      <vt:lpstr>Order Lepidoptera – Butterflies and Moths</vt:lpstr>
      <vt:lpstr>Order Hemiptera –  Aphids, Leafhoppers, Cicadas</vt:lpstr>
      <vt:lpstr>Order Odonata – Dragonflies and Damselflies</vt:lpstr>
      <vt:lpstr>Order Orthoptera – Grasshoppers and Crickets</vt:lpstr>
      <vt:lpstr>Activity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Joyce Blueford</cp:lastModifiedBy>
  <cp:revision>3</cp:revision>
  <dcterms:modified xsi:type="dcterms:W3CDTF">2024-07-20T23:26:08Z</dcterms:modified>
</cp:coreProperties>
</file>