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7" r:id="rId3"/>
    <p:sldId id="265" r:id="rId4"/>
    <p:sldId id="268" r:id="rId5"/>
    <p:sldId id="273" r:id="rId6"/>
    <p:sldId id="269" r:id="rId7"/>
    <p:sldId id="266" r:id="rId8"/>
    <p:sldId id="270" r:id="rId9"/>
    <p:sldId id="263" r:id="rId10"/>
    <p:sldId id="262" r:id="rId11"/>
    <p:sldId id="264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62A0C-FC74-4F17-B190-BC2AB8F9A27C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C06B-62F8-41F2-B3D2-9828F312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5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E76C-4D70-FDC6-6ED7-20793C5C2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41EBB-B46F-1F5C-1684-84F07AC86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0039F-542D-8389-5353-74C8B459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81EA-DD3F-CA86-D02D-105285CD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212F0-853B-1388-50A1-29B1481B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2345-6531-09A6-8806-48C681BE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0C9D0-6A4A-59B2-9E58-710159B1A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E7FA1-6265-9D1D-7D3E-9840884B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85ECF-C0A0-9CBC-483D-B78E55C6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82D4-661E-6C1B-9B56-703517E3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0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E85E0-183F-A0F6-B624-0504AA521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565A7-6E25-1D0A-45AA-2F837E8ED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67899-CCEE-476B-9EF3-70CA5975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28DA-4627-94C6-161A-BC2049E4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5AB52-2A8F-B9D7-6CAA-E7FAD88D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4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4396-F092-7303-5752-A8C4D280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E22B7-9884-34F6-5105-9358864C0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EEF73-A2EA-B23E-CC8C-F993A376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34715-83EF-1244-1A1A-EC67FA6C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5A51E-65AA-470E-7C7B-B10CFFDD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1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EEFE-B882-F00A-168C-B61C3558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5C42D-3A36-E49C-0BDE-D8EB6DD6F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83A8F-B9A5-4574-8101-89ADF9BF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38330-1B2F-AAEB-10D0-22B48564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80C15-7762-8805-15D0-2EC23D4F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9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359F-E98F-AF22-4828-DD755567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75A21-4953-EC92-7749-DBBC88F78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4199D-7A5C-8FB1-1AD0-D76AFCF6B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BCAF6-DF58-6609-28FD-9B02DF12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86590-643D-5196-A247-5F4A1D9A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57BF-16CE-6B8D-CC17-C44D8BD8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6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A094-7277-9A67-7456-B8879C0D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483F5-D2FE-A7A7-68B0-652266EA6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89176-358F-9CD6-78D2-72EF01372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DF462-B2BF-987B-7F9D-68F367F0C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408CA-F25C-6101-FEAD-79BA7928C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9D2BB-4547-032D-7D53-F09AF2D2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57D1A-7032-48D8-9D03-27E1E497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E0DE9-07FC-6606-E73E-F06A191E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B035-96CB-6A4F-A6DE-44BADFB2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E0FC5-9C70-918B-BA07-39B0D973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2CEE7-2B95-DD01-38D6-682FA6F3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12AC7-8A82-53E9-2FF7-DB750C9C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4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0B61E-308B-2A7C-518F-679BA4C5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AB85B-44ED-0AB9-A775-45B5646E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431E9-7E86-A41B-4F99-CCB79CAA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321D-51BC-C5F3-62DE-67DD4AEB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CFE9-5AD6-EC23-9AA5-F78F90E6D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EB11-36C5-ED3D-E272-7E1AE65B3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01B89-5DE2-B5A3-BF0A-907DD234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5E890-36DA-1DBB-1954-F8D36AAA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BF423-77BD-755D-D02F-3AA0B298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B184-F61D-8C3C-C892-1784DAAF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CEAB8-5D1D-34F4-9F7A-25D552B61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82F54-1DA1-ADB0-B5A2-7104A478D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A48F8-1607-9C60-09BD-4B2EE3F6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5A88C-770D-845A-7FC0-BE64956B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59E2A-7A0A-FCBA-EE09-CBD81821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4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3FA71-4509-C36A-2B26-7F0410EC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58363-3CB6-E24E-82DD-A4BC0975F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C094-E0C7-64F7-7F39-A815035E0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69A9-0AC0-4DAB-AA42-FFB4D2A10927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F1C12-A7C0-4250-0E41-B5C7F54BC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7273-C523-F667-D95C-63751FF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5CEEB-0277-474A-B0FF-B8D3CE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ctrTitle" idx="4294967295"/>
          </p:nvPr>
        </p:nvSpPr>
        <p:spPr>
          <a:xfrm>
            <a:off x="3035525" y="911744"/>
            <a:ext cx="8472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Rounded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Mattos Science Magnet</a:t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US" sz="5400" b="1" i="0" u="none" strike="noStrike" cap="none" dirty="0">
                <a:solidFill>
                  <a:srgbClr val="FF000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Docent Program</a:t>
            </a:r>
            <a:endParaRPr dirty="0">
              <a:latin typeface="Arial Rounded MT Bold" panose="020F0704030504030204" pitchFamily="34" charset="0"/>
            </a:endParaRPr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4294967295"/>
          </p:nvPr>
        </p:nvSpPr>
        <p:spPr>
          <a:xfrm>
            <a:off x="716943" y="3429000"/>
            <a:ext cx="10758114" cy="233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indent="0" algn="ctr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Second grade  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40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Lesson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5. Nutrients in Soil</a:t>
            </a:r>
            <a:br>
              <a:rPr lang="en-US" sz="4000" dirty="0">
                <a:latin typeface="Arial Rounded MT Bold" panose="020F07040305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Students learn that nutrients in the soil are important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plants to survive.  </a:t>
            </a:r>
            <a:endParaRPr lang="en-US" sz="2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nutrients in soil">
            <a:extLst>
              <a:ext uri="{FF2B5EF4-FFF2-40B4-BE49-F238E27FC236}">
                <a16:creationId xmlns:a16="http://schemas.microsoft.com/office/drawing/2014/main" id="{4ED3432E-AC78-29BE-B190-8B869DAF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5" y="491634"/>
            <a:ext cx="2750004" cy="207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05ECCB-C428-67CF-A065-B59AB8F94DB1}"/>
              </a:ext>
            </a:extLst>
          </p:cNvPr>
          <p:cNvSpPr txBox="1"/>
          <p:nvPr/>
        </p:nvSpPr>
        <p:spPr>
          <a:xfrm>
            <a:off x="8596786" y="5463656"/>
            <a:ext cx="323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US" dirty="0"/>
            </a:br>
            <a:r>
              <a:rPr lang="en-US" dirty="0"/>
              <a:t>Math Science Nucleus ©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Low Nitrogen 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r>
              <a:rPr lang="en-US" dirty="0"/>
              <a:t>Symptoms include poor </a:t>
            </a:r>
            <a:r>
              <a:rPr lang="en-US" b="1" dirty="0"/>
              <a:t>plant</a:t>
            </a:r>
            <a:r>
              <a:rPr lang="en-US" dirty="0"/>
              <a:t> growth, and leaves that are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pale green </a:t>
            </a:r>
            <a:r>
              <a:rPr lang="en-US" dirty="0"/>
              <a:t>or </a:t>
            </a:r>
            <a:r>
              <a:rPr lang="en-US" dirty="0">
                <a:solidFill>
                  <a:srgbClr val="FFC000"/>
                </a:solidFill>
              </a:rPr>
              <a:t>yellow</a:t>
            </a:r>
            <a:r>
              <a:rPr lang="en-US" dirty="0"/>
              <a:t> because they are unable to make sufficient chlorophyll.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14601"/>
            <a:ext cx="388794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00401"/>
            <a:ext cx="3679086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Low Phosphorus (P)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1"/>
            <a:ext cx="9144000" cy="5135563"/>
          </a:xfrm>
        </p:spPr>
        <p:txBody>
          <a:bodyPr/>
          <a:lstStyle/>
          <a:p>
            <a:r>
              <a:rPr lang="en-US" b="1" dirty="0"/>
              <a:t>Plants</a:t>
            </a:r>
            <a:r>
              <a:rPr lang="en-US" dirty="0"/>
              <a:t> deficient in </a:t>
            </a:r>
            <a:r>
              <a:rPr lang="en-US" b="1" dirty="0"/>
              <a:t>phosphorus</a:t>
            </a:r>
            <a:r>
              <a:rPr lang="en-US" dirty="0"/>
              <a:t> don’t grow well      (so are smaller).  Leaves may have an abnormal </a:t>
            </a:r>
            <a:r>
              <a:rPr lang="en-US" b="1" dirty="0">
                <a:solidFill>
                  <a:srgbClr val="003300"/>
                </a:solidFill>
              </a:rPr>
              <a:t>dark-green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/>
              <a:t>or a </a:t>
            </a:r>
            <a:r>
              <a:rPr lang="en-US" b="1" dirty="0">
                <a:solidFill>
                  <a:srgbClr val="990033"/>
                </a:solidFill>
              </a:rPr>
              <a:t>reddish-purple </a:t>
            </a:r>
            <a:r>
              <a:rPr lang="en-US" dirty="0"/>
              <a:t>color.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6334397" cy="42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946DD-22FF-594B-69AC-8A182DAC09D3}"/>
              </a:ext>
            </a:extLst>
          </p:cNvPr>
          <p:cNvSpPr txBox="1"/>
          <p:nvPr/>
        </p:nvSpPr>
        <p:spPr>
          <a:xfrm>
            <a:off x="1464906" y="625151"/>
            <a:ext cx="872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Activity:       Be a Soil Scientist!</a:t>
            </a:r>
          </a:p>
        </p:txBody>
      </p:sp>
      <p:pic>
        <p:nvPicPr>
          <p:cNvPr id="1026" name="Picture 2" descr="Image result for Spoonful of Dirt">
            <a:extLst>
              <a:ext uri="{FF2B5EF4-FFF2-40B4-BE49-F238E27FC236}">
                <a16:creationId xmlns:a16="http://schemas.microsoft.com/office/drawing/2014/main" id="{913267B5-6D50-EBF6-A326-30EB97067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45" y="1959289"/>
            <a:ext cx="1989588" cy="16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D3084A-1D54-8FCE-3434-5CB4007B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848" y="2111688"/>
            <a:ext cx="1835683" cy="1650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607BC6-38B6-2482-8DB9-6EF1BC5B2307}"/>
              </a:ext>
            </a:extLst>
          </p:cNvPr>
          <p:cNvSpPr txBox="1"/>
          <p:nvPr/>
        </p:nvSpPr>
        <p:spPr>
          <a:xfrm>
            <a:off x="1380931" y="1959289"/>
            <a:ext cx="161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Garden soil</a:t>
            </a:r>
          </a:p>
        </p:txBody>
      </p:sp>
      <p:pic>
        <p:nvPicPr>
          <p:cNvPr id="1030" name="Picture 6" descr="See related image detail. Thermo Scientific Nalgene Vented Unitary Right-to-Know LDPE Wash ...">
            <a:extLst>
              <a:ext uri="{FF2B5EF4-FFF2-40B4-BE49-F238E27FC236}">
                <a16:creationId xmlns:a16="http://schemas.microsoft.com/office/drawing/2014/main" id="{C57430B3-AF31-8F80-5473-F7EF4EDDD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07" y="1760969"/>
            <a:ext cx="2026596" cy="20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itmus paper">
            <a:extLst>
              <a:ext uri="{FF2B5EF4-FFF2-40B4-BE49-F238E27FC236}">
                <a16:creationId xmlns:a16="http://schemas.microsoft.com/office/drawing/2014/main" id="{6A1368B0-5D67-5C3B-532B-F5431716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41" y="1639217"/>
            <a:ext cx="2178018" cy="21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082D8-FBD4-40B4-3E83-ACE434DEE097}"/>
              </a:ext>
            </a:extLst>
          </p:cNvPr>
          <p:cNvSpPr txBox="1"/>
          <p:nvPr/>
        </p:nvSpPr>
        <p:spPr>
          <a:xfrm>
            <a:off x="3104323" y="2629246"/>
            <a:ext cx="740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6B533-7C70-7375-E12A-3D2175CD9E5C}"/>
              </a:ext>
            </a:extLst>
          </p:cNvPr>
          <p:cNvSpPr txBox="1"/>
          <p:nvPr/>
        </p:nvSpPr>
        <p:spPr>
          <a:xfrm>
            <a:off x="4991878" y="2633911"/>
            <a:ext cx="740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C0B79-B2A3-158C-1079-22D81AE2AA9B}"/>
              </a:ext>
            </a:extLst>
          </p:cNvPr>
          <p:cNvSpPr txBox="1"/>
          <p:nvPr/>
        </p:nvSpPr>
        <p:spPr>
          <a:xfrm>
            <a:off x="7169019" y="2629246"/>
            <a:ext cx="93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C9E07-7571-CCCB-AA0C-09BC445D436A}"/>
              </a:ext>
            </a:extLst>
          </p:cNvPr>
          <p:cNvSpPr txBox="1"/>
          <p:nvPr/>
        </p:nvSpPr>
        <p:spPr>
          <a:xfrm>
            <a:off x="8999081" y="2728226"/>
            <a:ext cx="175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Dip litmus paper</a:t>
            </a:r>
          </a:p>
        </p:txBody>
      </p:sp>
      <p:pic>
        <p:nvPicPr>
          <p:cNvPr id="12" name="Picture 2" descr="Image result for Spoonful of Dirt">
            <a:extLst>
              <a:ext uri="{FF2B5EF4-FFF2-40B4-BE49-F238E27FC236}">
                <a16:creationId xmlns:a16="http://schemas.microsoft.com/office/drawing/2014/main" id="{BD537F2A-0306-03B1-5F88-EC6C04D6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17" y="4541276"/>
            <a:ext cx="1989588" cy="16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AD8518-7976-4C96-5E02-DB78C4C3F08C}"/>
              </a:ext>
            </a:extLst>
          </p:cNvPr>
          <p:cNvSpPr txBox="1"/>
          <p:nvPr/>
        </p:nvSpPr>
        <p:spPr>
          <a:xfrm>
            <a:off x="1278294" y="4581331"/>
            <a:ext cx="136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Compost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1BDC63-14F5-4F75-A5B2-385394756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329" y="4113343"/>
            <a:ext cx="7599377" cy="24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7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ealthy vs Unhealthy Food Kids">
            <a:extLst>
              <a:ext uri="{FF2B5EF4-FFF2-40B4-BE49-F238E27FC236}">
                <a16:creationId xmlns:a16="http://schemas.microsoft.com/office/drawing/2014/main" id="{46CF6251-0123-FAA9-0AD9-270E03B12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16" y="4502223"/>
            <a:ext cx="2851766" cy="17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Needs of an Animal | Needs of Living Things | Animal Needs | Basic ...">
            <a:extLst>
              <a:ext uri="{FF2B5EF4-FFF2-40B4-BE49-F238E27FC236}">
                <a16:creationId xmlns:a16="http://schemas.microsoft.com/office/drawing/2014/main" id="{49C98AFD-B2D2-9E45-867F-AF4B0FCD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3" y="1125783"/>
            <a:ext cx="5690092" cy="320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80C32-B990-D2BE-503A-705C9A0FB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013" y="246983"/>
            <a:ext cx="5369634" cy="4413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820F0-BE70-2455-8CFE-4E57B9910A0D}"/>
              </a:ext>
            </a:extLst>
          </p:cNvPr>
          <p:cNvSpPr txBox="1"/>
          <p:nvPr/>
        </p:nvSpPr>
        <p:spPr>
          <a:xfrm>
            <a:off x="1564433" y="155203"/>
            <a:ext cx="1062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Need to live?</a:t>
            </a:r>
          </a:p>
        </p:txBody>
      </p:sp>
      <p:pic>
        <p:nvPicPr>
          <p:cNvPr id="2054" name="Picture 6" descr="Image result for Grass Nutrients">
            <a:extLst>
              <a:ext uri="{FF2B5EF4-FFF2-40B4-BE49-F238E27FC236}">
                <a16:creationId xmlns:a16="http://schemas.microsoft.com/office/drawing/2014/main" id="{2FDE6FF6-D463-5259-0A34-E7E7041B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78" y="4836771"/>
            <a:ext cx="2148373" cy="14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1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portance of Soil Testing Before Construction - Bproperty">
            <a:extLst>
              <a:ext uri="{FF2B5EF4-FFF2-40B4-BE49-F238E27FC236}">
                <a16:creationId xmlns:a16="http://schemas.microsoft.com/office/drawing/2014/main" id="{F160DA78-8DB7-1343-E4B0-E05BBD46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3991E6-CD27-577B-7BA5-80604EBABE84}"/>
              </a:ext>
            </a:extLst>
          </p:cNvPr>
          <p:cNvSpPr txBox="1"/>
          <p:nvPr/>
        </p:nvSpPr>
        <p:spPr>
          <a:xfrm>
            <a:off x="1129004" y="317241"/>
            <a:ext cx="579431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are these letters? </a:t>
            </a:r>
          </a:p>
          <a:p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Can you find them on the Periodic Table?</a:t>
            </a: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These are nutrients (like our vitamins) that plants need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tobe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healthy.</a:t>
            </a:r>
          </a:p>
        </p:txBody>
      </p:sp>
    </p:spTree>
    <p:extLst>
      <p:ext uri="{BB962C8B-B14F-4D97-AF65-F5344CB8AC3E}">
        <p14:creationId xmlns:p14="http://schemas.microsoft.com/office/powerpoint/2010/main" val="186526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BEFBA7-6727-B111-A3DB-AB91CF2778DB}"/>
              </a:ext>
            </a:extLst>
          </p:cNvPr>
          <p:cNvSpPr txBox="1"/>
          <p:nvPr/>
        </p:nvSpPr>
        <p:spPr>
          <a:xfrm>
            <a:off x="302712" y="0"/>
            <a:ext cx="111347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Activity </a:t>
            </a:r>
            <a:r>
              <a:rPr lang="en-US" sz="4000" dirty="0">
                <a:latin typeface="Arial Rounded MT Bold" panose="020F0704030504030204" pitchFamily="34" charset="0"/>
              </a:rPr>
              <a:t>  </a:t>
            </a:r>
            <a:r>
              <a:rPr lang="en-US" sz="3600" dirty="0">
                <a:latin typeface="Arial Rounded MT Bold" panose="020F0704030504030204" pitchFamily="34" charset="0"/>
              </a:rPr>
              <a:t>Explore elements of the Periodic Table</a:t>
            </a:r>
          </a:p>
          <a:p>
            <a:r>
              <a:rPr lang="en-US" dirty="0"/>
              <a:t> 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76A82-26C0-8DE1-B7A7-0C5C9220E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9" y="654472"/>
            <a:ext cx="2742043" cy="1922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C3AE0D-952C-745D-64F9-FB1A26F46428}"/>
              </a:ext>
            </a:extLst>
          </p:cNvPr>
          <p:cNvSpPr txBox="1"/>
          <p:nvPr/>
        </p:nvSpPr>
        <p:spPr>
          <a:xfrm>
            <a:off x="10017920" y="1434642"/>
            <a:ext cx="1556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Nickel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Sulfur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Aluminum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Zinc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</a:p>
        </p:txBody>
      </p:sp>
      <p:pic>
        <p:nvPicPr>
          <p:cNvPr id="6148" name="Picture 4" descr="Image result for silicon">
            <a:extLst>
              <a:ext uri="{FF2B5EF4-FFF2-40B4-BE49-F238E27FC236}">
                <a16:creationId xmlns:a16="http://schemas.microsoft.com/office/drawing/2014/main" id="{5E98A3F6-555D-4371-9EA1-A3C9BE97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51" y="4599673"/>
            <a:ext cx="2980707" cy="1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228BB-514D-C95F-232A-71B398BB5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2" y="5087715"/>
            <a:ext cx="2175608" cy="1386147"/>
          </a:xfrm>
          <a:prstGeom prst="rect">
            <a:avLst/>
          </a:prstGeom>
        </p:spPr>
      </p:pic>
      <p:pic>
        <p:nvPicPr>
          <p:cNvPr id="6152" name="Picture 8" descr="Upcycle Your Tin Cans With These Fun Recycling Crafts | FeltMagnet">
            <a:extLst>
              <a:ext uri="{FF2B5EF4-FFF2-40B4-BE49-F238E27FC236}">
                <a16:creationId xmlns:a16="http://schemas.microsoft.com/office/drawing/2014/main" id="{20CA7CB8-3AC3-090F-70FA-6F2D0C34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87" y="4722984"/>
            <a:ext cx="2814638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luminum Alloys in Packaging">
            <a:extLst>
              <a:ext uri="{FF2B5EF4-FFF2-40B4-BE49-F238E27FC236}">
                <a16:creationId xmlns:a16="http://schemas.microsoft.com/office/drawing/2014/main" id="{8BC4B5AB-018F-C90F-260D-222A4E132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68" y="2693839"/>
            <a:ext cx="2589401" cy="16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Why Should You Choose A Zinc Roof? | Classic Metal Roofs">
            <a:extLst>
              <a:ext uri="{FF2B5EF4-FFF2-40B4-BE49-F238E27FC236}">
                <a16:creationId xmlns:a16="http://schemas.microsoft.com/office/drawing/2014/main" id="{E5314836-116D-EE76-8E33-A37E3CF7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46" y="4787702"/>
            <a:ext cx="2089036" cy="18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ickel Facts, Symbol, Discovery, Properties, Uses">
            <a:extLst>
              <a:ext uri="{FF2B5EF4-FFF2-40B4-BE49-F238E27FC236}">
                <a16:creationId xmlns:a16="http://schemas.microsoft.com/office/drawing/2014/main" id="{4B9A3FB3-8A3C-BC84-AE7F-F237E330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68" y="1068269"/>
            <a:ext cx="1876425" cy="145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ulfur product">
            <a:extLst>
              <a:ext uri="{FF2B5EF4-FFF2-40B4-BE49-F238E27FC236}">
                <a16:creationId xmlns:a16="http://schemas.microsoft.com/office/drawing/2014/main" id="{D9255D23-C1B9-A43F-F5A7-17B2ADAC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52" y="871363"/>
            <a:ext cx="1705520" cy="170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fined Lead products | Nyrstar">
            <a:extLst>
              <a:ext uri="{FF2B5EF4-FFF2-40B4-BE49-F238E27FC236}">
                <a16:creationId xmlns:a16="http://schemas.microsoft.com/office/drawing/2014/main" id="{934A9685-475E-F8D8-B354-DB0EB7F0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00" y="2785318"/>
            <a:ext cx="2409501" cy="160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NETEC 12 Graphite Pencils 6B | Seelig Colours">
            <a:extLst>
              <a:ext uri="{FF2B5EF4-FFF2-40B4-BE49-F238E27FC236}">
                <a16:creationId xmlns:a16="http://schemas.microsoft.com/office/drawing/2014/main" id="{6CF5F7B9-D255-33AC-F06F-33567235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0" y="2865803"/>
            <a:ext cx="2054290" cy="20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opper pipes">
            <a:extLst>
              <a:ext uri="{FF2B5EF4-FFF2-40B4-BE49-F238E27FC236}">
                <a16:creationId xmlns:a16="http://schemas.microsoft.com/office/drawing/2014/main" id="{DF490B12-96AD-450A-0D18-AD56A7F8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06" y="921556"/>
            <a:ext cx="2529020" cy="168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1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BEFBA7-6727-B111-A3DB-AB91CF2778DB}"/>
              </a:ext>
            </a:extLst>
          </p:cNvPr>
          <p:cNvSpPr txBox="1"/>
          <p:nvPr/>
        </p:nvSpPr>
        <p:spPr>
          <a:xfrm>
            <a:off x="302712" y="0"/>
            <a:ext cx="111347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Activity </a:t>
            </a:r>
            <a:r>
              <a:rPr lang="en-US" sz="4000" dirty="0">
                <a:latin typeface="Arial Rounded MT Bold" panose="020F0704030504030204" pitchFamily="34" charset="0"/>
              </a:rPr>
              <a:t>  </a:t>
            </a:r>
            <a:r>
              <a:rPr lang="en-US" sz="3600" dirty="0">
                <a:latin typeface="Arial Rounded MT Bold" panose="020F0704030504030204" pitchFamily="34" charset="0"/>
              </a:rPr>
              <a:t>Explore elements of the Periodic Table</a:t>
            </a:r>
          </a:p>
          <a:p>
            <a:r>
              <a:rPr lang="en-US" dirty="0"/>
              <a:t> 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76A82-26C0-8DE1-B7A7-0C5C9220E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9" y="654472"/>
            <a:ext cx="2742043" cy="1922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C3AE0D-952C-745D-64F9-FB1A26F46428}"/>
              </a:ext>
            </a:extLst>
          </p:cNvPr>
          <p:cNvSpPr txBox="1"/>
          <p:nvPr/>
        </p:nvSpPr>
        <p:spPr>
          <a:xfrm>
            <a:off x="10017920" y="1434642"/>
            <a:ext cx="1556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Nickel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Sulfur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Aluminum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Zinc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</a:p>
        </p:txBody>
      </p:sp>
      <p:pic>
        <p:nvPicPr>
          <p:cNvPr id="6148" name="Picture 4" descr="Image result for silicon">
            <a:extLst>
              <a:ext uri="{FF2B5EF4-FFF2-40B4-BE49-F238E27FC236}">
                <a16:creationId xmlns:a16="http://schemas.microsoft.com/office/drawing/2014/main" id="{5E98A3F6-555D-4371-9EA1-A3C9BE97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51" y="4599673"/>
            <a:ext cx="2980707" cy="1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228BB-514D-C95F-232A-71B398BB5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2" y="5087715"/>
            <a:ext cx="2175608" cy="1386147"/>
          </a:xfrm>
          <a:prstGeom prst="rect">
            <a:avLst/>
          </a:prstGeom>
        </p:spPr>
      </p:pic>
      <p:pic>
        <p:nvPicPr>
          <p:cNvPr id="6152" name="Picture 8" descr="Upcycle Your Tin Cans With These Fun Recycling Crafts | FeltMagnet">
            <a:extLst>
              <a:ext uri="{FF2B5EF4-FFF2-40B4-BE49-F238E27FC236}">
                <a16:creationId xmlns:a16="http://schemas.microsoft.com/office/drawing/2014/main" id="{20CA7CB8-3AC3-090F-70FA-6F2D0C34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87" y="4722984"/>
            <a:ext cx="2814638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luminum Alloys in Packaging">
            <a:extLst>
              <a:ext uri="{FF2B5EF4-FFF2-40B4-BE49-F238E27FC236}">
                <a16:creationId xmlns:a16="http://schemas.microsoft.com/office/drawing/2014/main" id="{8BC4B5AB-018F-C90F-260D-222A4E132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68" y="2693839"/>
            <a:ext cx="2589401" cy="16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Why Should You Choose A Zinc Roof? | Classic Metal Roofs">
            <a:extLst>
              <a:ext uri="{FF2B5EF4-FFF2-40B4-BE49-F238E27FC236}">
                <a16:creationId xmlns:a16="http://schemas.microsoft.com/office/drawing/2014/main" id="{E5314836-116D-EE76-8E33-A37E3CF7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46" y="4787702"/>
            <a:ext cx="2089036" cy="18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ickel Facts, Symbol, Discovery, Properties, Uses">
            <a:extLst>
              <a:ext uri="{FF2B5EF4-FFF2-40B4-BE49-F238E27FC236}">
                <a16:creationId xmlns:a16="http://schemas.microsoft.com/office/drawing/2014/main" id="{4B9A3FB3-8A3C-BC84-AE7F-F237E330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54" y="939355"/>
            <a:ext cx="1876425" cy="145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ulfur product">
            <a:extLst>
              <a:ext uri="{FF2B5EF4-FFF2-40B4-BE49-F238E27FC236}">
                <a16:creationId xmlns:a16="http://schemas.microsoft.com/office/drawing/2014/main" id="{D9255D23-C1B9-A43F-F5A7-17B2ADAC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38" y="900603"/>
            <a:ext cx="1705520" cy="170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fined Lead products | Nyrstar">
            <a:extLst>
              <a:ext uri="{FF2B5EF4-FFF2-40B4-BE49-F238E27FC236}">
                <a16:creationId xmlns:a16="http://schemas.microsoft.com/office/drawing/2014/main" id="{934A9685-475E-F8D8-B354-DB0EB7F0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09" y="2901692"/>
            <a:ext cx="2409501" cy="160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NETEC 12 Graphite Pencils 6B | Seelig Colours">
            <a:extLst>
              <a:ext uri="{FF2B5EF4-FFF2-40B4-BE49-F238E27FC236}">
                <a16:creationId xmlns:a16="http://schemas.microsoft.com/office/drawing/2014/main" id="{6CF5F7B9-D255-33AC-F06F-33567235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0" y="2865803"/>
            <a:ext cx="2054290" cy="20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opper pipes">
            <a:extLst>
              <a:ext uri="{FF2B5EF4-FFF2-40B4-BE49-F238E27FC236}">
                <a16:creationId xmlns:a16="http://schemas.microsoft.com/office/drawing/2014/main" id="{DF490B12-96AD-450A-0D18-AD56A7F8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06" y="921556"/>
            <a:ext cx="2529020" cy="168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C62A26-9F15-0B3A-549A-03C627BAB878}"/>
              </a:ext>
            </a:extLst>
          </p:cNvPr>
          <p:cNvSpPr txBox="1"/>
          <p:nvPr/>
        </p:nvSpPr>
        <p:spPr>
          <a:xfrm>
            <a:off x="3690290" y="923609"/>
            <a:ext cx="148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nickel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1811A-4C1B-BCDE-E0A8-BD354C0B4286}"/>
              </a:ext>
            </a:extLst>
          </p:cNvPr>
          <p:cNvSpPr txBox="1"/>
          <p:nvPr/>
        </p:nvSpPr>
        <p:spPr>
          <a:xfrm>
            <a:off x="5664059" y="820947"/>
            <a:ext cx="115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sulfur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98041-DE55-DF2E-67D5-F604BB71B718}"/>
              </a:ext>
            </a:extLst>
          </p:cNvPr>
          <p:cNvSpPr txBox="1"/>
          <p:nvPr/>
        </p:nvSpPr>
        <p:spPr>
          <a:xfrm>
            <a:off x="7857236" y="654472"/>
            <a:ext cx="146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copper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5E9FAA-9ECF-2FBE-3E87-F9A378418D99}"/>
              </a:ext>
            </a:extLst>
          </p:cNvPr>
          <p:cNvSpPr txBox="1"/>
          <p:nvPr/>
        </p:nvSpPr>
        <p:spPr>
          <a:xfrm>
            <a:off x="447382" y="2901692"/>
            <a:ext cx="162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</a:t>
            </a:r>
          </a:p>
          <a:p>
            <a:r>
              <a:rPr lang="en-US" dirty="0"/>
              <a:t>(graphite)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87A2C-1D5F-FDF3-A6DB-D0189E49C72B}"/>
              </a:ext>
            </a:extLst>
          </p:cNvPr>
          <p:cNvSpPr txBox="1"/>
          <p:nvPr/>
        </p:nvSpPr>
        <p:spPr>
          <a:xfrm>
            <a:off x="494040" y="5123854"/>
            <a:ext cx="1629409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D07BC-FC99-4CF0-C83A-0BBA54D4408A}"/>
              </a:ext>
            </a:extLst>
          </p:cNvPr>
          <p:cNvSpPr txBox="1"/>
          <p:nvPr/>
        </p:nvSpPr>
        <p:spPr>
          <a:xfrm>
            <a:off x="3230054" y="4625824"/>
            <a:ext cx="165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B4D5B-D147-424F-62BB-B8F2BFCD19A9}"/>
              </a:ext>
            </a:extLst>
          </p:cNvPr>
          <p:cNvSpPr txBox="1"/>
          <p:nvPr/>
        </p:nvSpPr>
        <p:spPr>
          <a:xfrm>
            <a:off x="9527065" y="4441158"/>
            <a:ext cx="139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Zinc roof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B75BEE-FD55-4A27-549A-2DB596692C53}"/>
              </a:ext>
            </a:extLst>
          </p:cNvPr>
          <p:cNvSpPr txBox="1"/>
          <p:nvPr/>
        </p:nvSpPr>
        <p:spPr>
          <a:xfrm>
            <a:off x="6620807" y="2606123"/>
            <a:ext cx="237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 in batteries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D5D9FE-ECA4-1104-18F1-FB6C75AF6B1D}"/>
              </a:ext>
            </a:extLst>
          </p:cNvPr>
          <p:cNvSpPr txBox="1"/>
          <p:nvPr/>
        </p:nvSpPr>
        <p:spPr>
          <a:xfrm>
            <a:off x="3289868" y="2701673"/>
            <a:ext cx="174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aluminum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6F1485-C5B6-05CB-110D-A8E4A78AE728}"/>
              </a:ext>
            </a:extLst>
          </p:cNvPr>
          <p:cNvSpPr txBox="1"/>
          <p:nvPr/>
        </p:nvSpPr>
        <p:spPr>
          <a:xfrm>
            <a:off x="7549616" y="6203528"/>
            <a:ext cx="11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Tin cans</a:t>
            </a:r>
          </a:p>
        </p:txBody>
      </p:sp>
    </p:spTree>
    <p:extLst>
      <p:ext uri="{BB962C8B-B14F-4D97-AF65-F5344CB8AC3E}">
        <p14:creationId xmlns:p14="http://schemas.microsoft.com/office/powerpoint/2010/main" val="272802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9ABEDD-AE21-D25C-2F5C-35B39DFEFCFD}"/>
              </a:ext>
            </a:extLst>
          </p:cNvPr>
          <p:cNvSpPr txBox="1"/>
          <p:nvPr/>
        </p:nvSpPr>
        <p:spPr>
          <a:xfrm>
            <a:off x="541176" y="429208"/>
            <a:ext cx="1132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Activity      Nutrients required by plants</a:t>
            </a:r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Use the worksheet to find the name and atomic number. Write it in the space. Cut them apart and place on periodic table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492FB-B7B7-4AB2-7330-E365F48E2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617" y="1752647"/>
            <a:ext cx="3701592" cy="44451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E98AAD-31A3-B546-80D8-88870ABC0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66" y="2500620"/>
            <a:ext cx="4206605" cy="2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lthy plant">
            <a:extLst>
              <a:ext uri="{FF2B5EF4-FFF2-40B4-BE49-F238E27FC236}">
                <a16:creationId xmlns:a16="http://schemas.microsoft.com/office/drawing/2014/main" id="{C9532ABD-4600-F5C8-C6C9-11E73BE0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8" y="5048481"/>
            <a:ext cx="2790047" cy="13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y plant">
            <a:extLst>
              <a:ext uri="{FF2B5EF4-FFF2-40B4-BE49-F238E27FC236}">
                <a16:creationId xmlns:a16="http://schemas.microsoft.com/office/drawing/2014/main" id="{0CCA96D9-C43E-B8B2-EB4C-8EC82F056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4" y="4612309"/>
            <a:ext cx="3226181" cy="17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ealthy plant">
            <a:extLst>
              <a:ext uri="{FF2B5EF4-FFF2-40B4-BE49-F238E27FC236}">
                <a16:creationId xmlns:a16="http://schemas.microsoft.com/office/drawing/2014/main" id="{5F678983-9329-80F8-F326-D6D46F6C8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92" y="1644919"/>
            <a:ext cx="2169562" cy="16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29A0C4-0227-E447-0A41-B82430271935}"/>
              </a:ext>
            </a:extLst>
          </p:cNvPr>
          <p:cNvSpPr txBox="1"/>
          <p:nvPr/>
        </p:nvSpPr>
        <p:spPr>
          <a:xfrm>
            <a:off x="1024716" y="479599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Healthy or Not?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FFD5BEA-E2F1-FE16-1ECA-0D8A7A33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0864" y="833542"/>
            <a:ext cx="3489309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8" descr="Unhealthy Orchid Roots: Diseases, Treatment, Prevention, Tips">
            <a:extLst>
              <a:ext uri="{FF2B5EF4-FFF2-40B4-BE49-F238E27FC236}">
                <a16:creationId xmlns:a16="http://schemas.microsoft.com/office/drawing/2014/main" id="{92AFF038-CC9E-8AD3-5451-6A8411D76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Unhealthy Orchid Roots: Diseases, Treatment, Prevention, Tips">
            <a:extLst>
              <a:ext uri="{FF2B5EF4-FFF2-40B4-BE49-F238E27FC236}">
                <a16:creationId xmlns:a16="http://schemas.microsoft.com/office/drawing/2014/main" id="{CA384AAE-224A-4F70-DFE9-57FCDE9B12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ealthy and unhealthy plants compared - Stock Image C024/9334 - Science ...">
            <a:extLst>
              <a:ext uri="{FF2B5EF4-FFF2-40B4-BE49-F238E27FC236}">
                <a16:creationId xmlns:a16="http://schemas.microsoft.com/office/drawing/2014/main" id="{FFFB6F94-77CF-6180-8825-A634C1CA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66" y="3682848"/>
            <a:ext cx="4076517" cy="27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B9B5F5-CADC-536C-BAE4-A530BA7BB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886" y="1339885"/>
            <a:ext cx="4884843" cy="29720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004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eficiency in Plants">
            <a:extLst>
              <a:ext uri="{FF2B5EF4-FFF2-40B4-BE49-F238E27FC236}">
                <a16:creationId xmlns:a16="http://schemas.microsoft.com/office/drawing/2014/main" id="{696DA928-208D-3E84-F704-9A0DB98A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64" y="1818878"/>
            <a:ext cx="335149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eat Nutrient Deficiencies In Plants - Australian Handyman Magazine">
            <a:extLst>
              <a:ext uri="{FF2B5EF4-FFF2-40B4-BE49-F238E27FC236}">
                <a16:creationId xmlns:a16="http://schemas.microsoft.com/office/drawing/2014/main" id="{2AC367A3-0DD1-9083-C1CC-8B323A2E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5" y="1780004"/>
            <a:ext cx="354152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hosporous deficient plants">
            <a:extLst>
              <a:ext uri="{FF2B5EF4-FFF2-40B4-BE49-F238E27FC236}">
                <a16:creationId xmlns:a16="http://schemas.microsoft.com/office/drawing/2014/main" id="{351DC49B-0937-53CC-B6AE-8D1818BF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0" y="4271083"/>
            <a:ext cx="31146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hosporous deficient plants">
            <a:extLst>
              <a:ext uri="{FF2B5EF4-FFF2-40B4-BE49-F238E27FC236}">
                <a16:creationId xmlns:a16="http://schemas.microsoft.com/office/drawing/2014/main" id="{5CB18306-D441-D698-89FC-729618AD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66" y="4404433"/>
            <a:ext cx="36480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potassium deficient plants">
            <a:extLst>
              <a:ext uri="{FF2B5EF4-FFF2-40B4-BE49-F238E27FC236}">
                <a16:creationId xmlns:a16="http://schemas.microsoft.com/office/drawing/2014/main" id="{054E1C5C-2919-7465-BAA1-1318FB1B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87" y="2000342"/>
            <a:ext cx="3539218" cy="19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ouisiana Corn: Wet Spring Conducive to Potassium Deficiency – AgFax">
            <a:extLst>
              <a:ext uri="{FF2B5EF4-FFF2-40B4-BE49-F238E27FC236}">
                <a16:creationId xmlns:a16="http://schemas.microsoft.com/office/drawing/2014/main" id="{9EDD2FC4-6121-4BDA-56E2-E50CCA2E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967" y="4130549"/>
            <a:ext cx="3226869" cy="24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BA4E25-7A63-70DB-7995-EAF6ED93E15D}"/>
              </a:ext>
            </a:extLst>
          </p:cNvPr>
          <p:cNvSpPr txBox="1"/>
          <p:nvPr/>
        </p:nvSpPr>
        <p:spPr>
          <a:xfrm>
            <a:off x="11738905" y="4219767"/>
            <a:ext cx="19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ACF95-AC56-8646-B095-897C228F51FB}"/>
              </a:ext>
            </a:extLst>
          </p:cNvPr>
          <p:cNvSpPr txBox="1"/>
          <p:nvPr/>
        </p:nvSpPr>
        <p:spPr>
          <a:xfrm>
            <a:off x="11854543" y="1754155"/>
            <a:ext cx="19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889C6-8505-FC62-19BC-679960149EF8}"/>
              </a:ext>
            </a:extLst>
          </p:cNvPr>
          <p:cNvSpPr txBox="1"/>
          <p:nvPr/>
        </p:nvSpPr>
        <p:spPr>
          <a:xfrm>
            <a:off x="373224" y="1903445"/>
            <a:ext cx="2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73FCC-E4E3-6C66-2676-45F51B11DAAD}"/>
              </a:ext>
            </a:extLst>
          </p:cNvPr>
          <p:cNvSpPr txBox="1"/>
          <p:nvPr/>
        </p:nvSpPr>
        <p:spPr>
          <a:xfrm>
            <a:off x="4493970" y="1539551"/>
            <a:ext cx="24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0401F-2987-AA4B-1450-89DC8E9B6C82}"/>
              </a:ext>
            </a:extLst>
          </p:cNvPr>
          <p:cNvSpPr txBox="1"/>
          <p:nvPr/>
        </p:nvSpPr>
        <p:spPr>
          <a:xfrm>
            <a:off x="466769" y="4585224"/>
            <a:ext cx="2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F9240-1BC7-9D4C-AA74-24ECC4FCF74B}"/>
              </a:ext>
            </a:extLst>
          </p:cNvPr>
          <p:cNvSpPr txBox="1"/>
          <p:nvPr/>
        </p:nvSpPr>
        <p:spPr>
          <a:xfrm>
            <a:off x="4161040" y="6365076"/>
            <a:ext cx="665859" cy="37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81F70-E240-DD0D-3A71-000C05960483}"/>
              </a:ext>
            </a:extLst>
          </p:cNvPr>
          <p:cNvSpPr txBox="1"/>
          <p:nvPr/>
        </p:nvSpPr>
        <p:spPr>
          <a:xfrm>
            <a:off x="355124" y="224717"/>
            <a:ext cx="1138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Activity  Identifying Plant Nutrient Deficiencies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29DF96-ADB5-E850-D31B-9367FF695EE4}"/>
              </a:ext>
            </a:extLst>
          </p:cNvPr>
          <p:cNvSpPr txBox="1"/>
          <p:nvPr/>
        </p:nvSpPr>
        <p:spPr>
          <a:xfrm>
            <a:off x="708385" y="1017037"/>
            <a:ext cx="596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Color print and laminate in groups    match to 3 sheets?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1A5A7-DF67-492E-B654-A68BB993A24B}"/>
              </a:ext>
            </a:extLst>
          </p:cNvPr>
          <p:cNvSpPr txBox="1"/>
          <p:nvPr/>
        </p:nvSpPr>
        <p:spPr>
          <a:xfrm>
            <a:off x="6307494" y="871048"/>
            <a:ext cx="501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Learn by reading books, talking with friends that garden, practice observing</a:t>
            </a:r>
          </a:p>
        </p:txBody>
      </p:sp>
    </p:spTree>
    <p:extLst>
      <p:ext uri="{BB962C8B-B14F-4D97-AF65-F5344CB8AC3E}">
        <p14:creationId xmlns:p14="http://schemas.microsoft.com/office/powerpoint/2010/main" val="124815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762000"/>
          </a:xfrm>
        </p:spPr>
        <p:txBody>
          <a:bodyPr/>
          <a:lstStyle/>
          <a:p>
            <a:r>
              <a:rPr lang="en-US" dirty="0"/>
              <a:t>Low Potassium (K)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1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/>
              <a:t>symptoms include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brown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scorching</a:t>
            </a:r>
            <a:r>
              <a:rPr lang="en-US" dirty="0"/>
              <a:t> and </a:t>
            </a:r>
            <a:r>
              <a:rPr lang="en-US" b="1" dirty="0"/>
              <a:t>curling</a:t>
            </a:r>
            <a:r>
              <a:rPr lang="en-US" dirty="0"/>
              <a:t> of leaf tips, </a:t>
            </a:r>
            <a:r>
              <a:rPr lang="en-US" b="1" dirty="0">
                <a:solidFill>
                  <a:srgbClr val="FFC000"/>
                </a:solidFill>
              </a:rPr>
              <a:t>yellowing</a:t>
            </a:r>
            <a:r>
              <a:rPr lang="en-US" dirty="0"/>
              <a:t> between leaf veins and </a:t>
            </a:r>
            <a:r>
              <a:rPr lang="en-US" b="1" dirty="0">
                <a:solidFill>
                  <a:srgbClr val="660066"/>
                </a:solidFill>
              </a:rPr>
              <a:t>purple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/>
              <a:t>spots. Reduced growth, root development, and seed and fruit.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4648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1" y="2438401"/>
            <a:ext cx="298890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819400"/>
            <a:ext cx="540885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298</Words>
  <Application>Microsoft Office PowerPoint</Application>
  <PresentationFormat>Widescreen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</vt:lpstr>
      <vt:lpstr>Arial Rounded MT Bold</vt:lpstr>
      <vt:lpstr>Calibri</vt:lpstr>
      <vt:lpstr>Calibri Light</vt:lpstr>
      <vt:lpstr>Office Theme</vt:lpstr>
      <vt:lpstr>Mattos Science Magnet Docent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 Potassium (K)</vt:lpstr>
      <vt:lpstr>Low Nitrogen (N)</vt:lpstr>
      <vt:lpstr>Low Phosphorus (P)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Mattos Science Magnet Docent Program</dc:title>
  <dc:creator>Debbie Davidson</dc:creator>
  <cp:lastModifiedBy>Joyce Blueford</cp:lastModifiedBy>
  <cp:revision>5</cp:revision>
  <dcterms:created xsi:type="dcterms:W3CDTF">2024-01-21T18:48:08Z</dcterms:created>
  <dcterms:modified xsi:type="dcterms:W3CDTF">2024-07-20T00:04:19Z</dcterms:modified>
</cp:coreProperties>
</file>