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1"/>
  </p:notesMasterIdLst>
  <p:sldIdLst>
    <p:sldId id="256" r:id="rId2"/>
    <p:sldId id="378" r:id="rId3"/>
    <p:sldId id="382" r:id="rId4"/>
    <p:sldId id="389" r:id="rId5"/>
    <p:sldId id="388" r:id="rId6"/>
    <p:sldId id="260" r:id="rId7"/>
    <p:sldId id="267" r:id="rId8"/>
    <p:sldId id="268" r:id="rId9"/>
    <p:sldId id="269" r:id="rId1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105" d="100"/>
          <a:sy n="105" d="100"/>
        </p:scale>
        <p:origin x="8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Hi everyone … remember, I’m Dr. Jen.</a:t>
            </a:r>
            <a:endParaRPr/>
          </a:p>
          <a:p>
            <a:pPr marL="0" lvl="0" indent="0" algn="l" rtl="0">
              <a:spcBef>
                <a:spcPts val="0"/>
              </a:spcBef>
              <a:spcAft>
                <a:spcPts val="0"/>
              </a:spcAft>
              <a:buNone/>
            </a:pPr>
            <a:r>
              <a:rPr lang="en-US"/>
              <a:t>Today we are going to be learning about the parts of a flower and pollination.</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0c32f70e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purpose of a flower is to make seeds. And it has special parts that allow it to collect pollen from another plant and create a seed. </a:t>
            </a:r>
            <a:endParaRPr/>
          </a:p>
        </p:txBody>
      </p:sp>
      <p:sp>
        <p:nvSpPr>
          <p:cNvPr id="109" name="Google Shape;109;g20c32f70e7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122a241c96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122a241c9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Now that you have learned about the parts of the flower, you will make your own guide. Pass out the flower guide and give instructions. You can choose the colors that you would like but make sure the part of the flower matches its label.</a:t>
            </a:r>
            <a:endParaRPr/>
          </a:p>
          <a:p>
            <a:pPr marL="0" lvl="0" indent="0" algn="l" rtl="0">
              <a:spcBef>
                <a:spcPts val="0"/>
              </a:spcBef>
              <a:spcAft>
                <a:spcPts val="0"/>
              </a:spcAft>
              <a:buNone/>
            </a:pPr>
            <a:endParaRPr/>
          </a:p>
          <a:p>
            <a:pPr marL="0" lvl="0" indent="0" algn="l" rtl="0">
              <a:spcBef>
                <a:spcPts val="0"/>
              </a:spcBef>
              <a:spcAft>
                <a:spcPts val="0"/>
              </a:spcAft>
              <a:buNone/>
            </a:pPr>
            <a:r>
              <a:rPr lang="en-US"/>
              <a:t>NOTE:  IT DOESN’T MATTER WHAT COLOR STUDENTS USE AS LONG AS THE BOX AND THE CORRECT FLOWER PART MATCH.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122a241c96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122a241c9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Ask to share what colors they chose, review the parts of the flower again.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0c32f70e7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Now we are going to dissect a flower to learn the parts in a real flower. These are trumpet flowers. Each person or team will get one. You need to be very slow and careful because you only have one flower to dissect. Cut the flower exactly down the middle. Compare to your diagram to see which parts you can find. We will come around to help you. </a:t>
            </a:r>
            <a:endParaRPr/>
          </a:p>
          <a:p>
            <a:pPr marL="0" lvl="0" indent="0" algn="l" rtl="0">
              <a:spcBef>
                <a:spcPts val="0"/>
              </a:spcBef>
              <a:spcAft>
                <a:spcPts val="0"/>
              </a:spcAft>
              <a:buNone/>
            </a:pPr>
            <a:endParaRPr/>
          </a:p>
          <a:p>
            <a:pPr marL="0" lvl="0" indent="0" algn="l" rtl="0">
              <a:spcBef>
                <a:spcPts val="0"/>
              </a:spcBef>
              <a:spcAft>
                <a:spcPts val="0"/>
              </a:spcAft>
              <a:buNone/>
            </a:pPr>
            <a:r>
              <a:rPr lang="en-US"/>
              <a:t>Extra time: draw the parts of the flower in your sample. </a:t>
            </a:r>
            <a:endParaRPr/>
          </a:p>
          <a:p>
            <a:pPr marL="0" lvl="0" indent="0" algn="l" rtl="0">
              <a:spcBef>
                <a:spcPts val="0"/>
              </a:spcBef>
              <a:spcAft>
                <a:spcPts val="0"/>
              </a:spcAft>
              <a:buNone/>
            </a:pPr>
            <a:endParaRPr/>
          </a:p>
          <a:p>
            <a:pPr marL="0" lvl="0" indent="0" algn="l" rtl="0">
              <a:spcBef>
                <a:spcPts val="0"/>
              </a:spcBef>
              <a:spcAft>
                <a:spcPts val="0"/>
              </a:spcAft>
              <a:buNone/>
            </a:pPr>
            <a:r>
              <a:rPr lang="en-US"/>
              <a:t>At the end, review: what parts of the flower did you find? What do these different parts do? Next time we will learn more about pollinators? </a:t>
            </a:r>
            <a:r>
              <a:rPr lang="en-US">
                <a:solidFill>
                  <a:schemeClr val="dk1"/>
                </a:solidFill>
              </a:rPr>
              <a:t>What kind of pollinator do you think visit’s these plants? </a:t>
            </a:r>
            <a:endParaRPr/>
          </a:p>
          <a:p>
            <a:pPr marL="0" lvl="0" indent="0" algn="l" rtl="0">
              <a:spcBef>
                <a:spcPts val="0"/>
              </a:spcBef>
              <a:spcAft>
                <a:spcPts val="0"/>
              </a:spcAft>
              <a:buNone/>
            </a:pPr>
            <a:endParaRPr/>
          </a:p>
          <a:p>
            <a:pPr marL="0" lvl="0" indent="0" algn="l" rtl="0">
              <a:spcBef>
                <a:spcPts val="0"/>
              </a:spcBef>
              <a:spcAft>
                <a:spcPts val="0"/>
              </a:spcAft>
              <a:buNone/>
            </a:pPr>
            <a:r>
              <a:rPr lang="en-US"/>
              <a:t>NOTE: If you have time to get more types of flowers, feel free to add them.  The trumpet flower is an easy one to understand and find parts. Make sure to let the students know that some parts are harder to find on different flower types.  </a:t>
            </a:r>
            <a:endParaRPr/>
          </a:p>
          <a:p>
            <a:pPr marL="0" lvl="0" indent="0" algn="l" rtl="0">
              <a:spcBef>
                <a:spcPts val="0"/>
              </a:spcBef>
              <a:spcAft>
                <a:spcPts val="0"/>
              </a:spcAft>
              <a:buNone/>
            </a:pPr>
            <a:endParaRPr/>
          </a:p>
        </p:txBody>
      </p:sp>
      <p:sp>
        <p:nvSpPr>
          <p:cNvPr id="191" name="Google Shape;191;g20c32f70e76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2683497" y="1102257"/>
            <a:ext cx="9144000" cy="16557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0000"/>
              </a:buClr>
              <a:buSzPct val="100000"/>
              <a:buFont typeface="Arial Rounded"/>
              <a:buNone/>
            </a:pPr>
            <a:r>
              <a:rPr lang="en-US" b="1">
                <a:solidFill>
                  <a:srgbClr val="FF0000"/>
                </a:solidFill>
                <a:latin typeface="Arial Rounded"/>
                <a:ea typeface="Arial Rounded"/>
                <a:cs typeface="Arial Rounded"/>
                <a:sym typeface="Arial Rounded"/>
              </a:rPr>
              <a:t>Mattos Science Magnet</a:t>
            </a:r>
            <a:br>
              <a:rPr lang="en-US" b="1">
                <a:solidFill>
                  <a:srgbClr val="FF0000"/>
                </a:solidFill>
                <a:latin typeface="Arial Rounded"/>
                <a:ea typeface="Arial Rounded"/>
                <a:cs typeface="Arial Rounded"/>
                <a:sym typeface="Arial Rounded"/>
              </a:rPr>
            </a:br>
            <a:r>
              <a:rPr lang="en-US" b="1">
                <a:solidFill>
                  <a:srgbClr val="FF0000"/>
                </a:solidFill>
                <a:latin typeface="Arial Rounded"/>
                <a:ea typeface="Arial Rounded"/>
                <a:cs typeface="Arial Rounded"/>
                <a:sym typeface="Arial Rounded"/>
              </a:rPr>
              <a:t>Docent Program</a:t>
            </a:r>
            <a:endParaRPr/>
          </a:p>
        </p:txBody>
      </p:sp>
      <p:sp>
        <p:nvSpPr>
          <p:cNvPr id="85" name="Google Shape;85;p13"/>
          <p:cNvSpPr txBox="1">
            <a:spLocks noGrp="1"/>
          </p:cNvSpPr>
          <p:nvPr>
            <p:ph type="subTitle" idx="1"/>
          </p:nvPr>
        </p:nvSpPr>
        <p:spPr>
          <a:xfrm>
            <a:off x="866692" y="3429000"/>
            <a:ext cx="10758114" cy="2333515"/>
          </a:xfrm>
          <a:prstGeom prst="rect">
            <a:avLst/>
          </a:prstGeom>
          <a:noFill/>
          <a:ln>
            <a:noFill/>
          </a:ln>
        </p:spPr>
        <p:txBody>
          <a:bodyPr spcFirstLastPara="1" wrap="square" lIns="91425" tIns="45700" rIns="91425" bIns="45700" anchor="t" anchorCtr="0">
            <a:noAutofit/>
          </a:bodyPr>
          <a:lstStyle/>
          <a:p>
            <a:pPr marL="0" lvl="0" indent="0">
              <a:spcBef>
                <a:spcPts val="0"/>
              </a:spcBef>
              <a:buSzPts val="7200"/>
            </a:pPr>
            <a:r>
              <a:rPr lang="en-US" sz="4000" b="1" dirty="0">
                <a:latin typeface="Arial Rounded"/>
                <a:ea typeface="Arial Rounded"/>
                <a:cs typeface="Arial Rounded"/>
                <a:sym typeface="Arial Rounded"/>
              </a:rPr>
              <a:t> Second Grade</a:t>
            </a:r>
            <a:br>
              <a:rPr lang="en-US" sz="4000" b="1" dirty="0">
                <a:latin typeface="Arial Rounded"/>
                <a:ea typeface="Arial Rounded"/>
                <a:cs typeface="Arial Rounded"/>
                <a:sym typeface="Arial Rounded"/>
              </a:rPr>
            </a:br>
            <a:r>
              <a:rPr lang="en-US" sz="4000" b="1" dirty="0">
                <a:latin typeface="Arial Rounded"/>
                <a:ea typeface="Arial Rounded"/>
                <a:cs typeface="Arial Rounded"/>
                <a:sym typeface="Arial Rounded"/>
              </a:rPr>
              <a:t>Lesson 2. Flowers and Pollination</a:t>
            </a:r>
            <a:endParaRPr sz="4000" dirty="0"/>
          </a:p>
        </p:txBody>
      </p:sp>
      <p:pic>
        <p:nvPicPr>
          <p:cNvPr id="87" name="Google Shape;87;p13" descr="16 Beautiful Flowers Animated Gifs"/>
          <p:cNvPicPr preferRelativeResize="0"/>
          <p:nvPr/>
        </p:nvPicPr>
        <p:blipFill rotWithShape="1">
          <a:blip r:embed="rId3">
            <a:alphaModFix/>
          </a:blip>
          <a:srcRect/>
          <a:stretch/>
        </p:blipFill>
        <p:spPr>
          <a:xfrm>
            <a:off x="597022" y="609866"/>
            <a:ext cx="2777114" cy="2023605"/>
          </a:xfrm>
          <a:prstGeom prst="rect">
            <a:avLst/>
          </a:prstGeom>
          <a:noFill/>
          <a:ln>
            <a:noFill/>
          </a:ln>
        </p:spPr>
      </p:pic>
      <p:sp>
        <p:nvSpPr>
          <p:cNvPr id="2" name="TextBox 1">
            <a:extLst>
              <a:ext uri="{FF2B5EF4-FFF2-40B4-BE49-F238E27FC236}">
                <a16:creationId xmlns:a16="http://schemas.microsoft.com/office/drawing/2014/main" id="{50A40D43-565E-FF66-7054-55207FA5666C}"/>
              </a:ext>
            </a:extLst>
          </p:cNvPr>
          <p:cNvSpPr txBox="1"/>
          <p:nvPr/>
        </p:nvSpPr>
        <p:spPr>
          <a:xfrm>
            <a:off x="8596786" y="5463656"/>
            <a:ext cx="323071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br>
              <a:rPr lang="en-US" dirty="0"/>
            </a:br>
            <a:r>
              <a:rPr lang="en-US" dirty="0"/>
              <a:t>Math Science Nucleus © 2024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D456-FC1D-C6B9-19AD-E3C3FF2078DC}"/>
              </a:ext>
            </a:extLst>
          </p:cNvPr>
          <p:cNvSpPr>
            <a:spLocks noGrp="1"/>
          </p:cNvSpPr>
          <p:nvPr>
            <p:ph type="title"/>
          </p:nvPr>
        </p:nvSpPr>
        <p:spPr/>
        <p:txBody>
          <a:bodyPr>
            <a:normAutofit fontScale="90000"/>
          </a:bodyPr>
          <a:lstStyle/>
          <a:p>
            <a:pPr algn="ctr"/>
            <a:r>
              <a:rPr lang="en-US" dirty="0">
                <a:latin typeface="Arial Rounded MT Bold" panose="020F0704030504030204" pitchFamily="34" charset="0"/>
              </a:rPr>
              <a:t>Pollination – Special relationship between a plant and pollinators (</a:t>
            </a:r>
            <a:r>
              <a:rPr lang="en-US" dirty="0" err="1">
                <a:latin typeface="Arial Rounded MT Bold" panose="020F0704030504030204" pitchFamily="34" charset="0"/>
              </a:rPr>
              <a:t>i.e.,bees</a:t>
            </a:r>
            <a:r>
              <a:rPr lang="en-US" dirty="0">
                <a:latin typeface="Arial Rounded MT Bold" panose="020F0704030504030204" pitchFamily="34" charset="0"/>
              </a:rPr>
              <a:t>, wasps)</a:t>
            </a:r>
          </a:p>
        </p:txBody>
      </p:sp>
      <p:sp>
        <p:nvSpPr>
          <p:cNvPr id="3" name="Content Placeholder 2">
            <a:extLst>
              <a:ext uri="{FF2B5EF4-FFF2-40B4-BE49-F238E27FC236}">
                <a16:creationId xmlns:a16="http://schemas.microsoft.com/office/drawing/2014/main" id="{56988364-B156-48CD-65E8-EE2F11A5A1FB}"/>
              </a:ext>
            </a:extLst>
          </p:cNvPr>
          <p:cNvSpPr>
            <a:spLocks noGrp="1"/>
          </p:cNvSpPr>
          <p:nvPr>
            <p:ph idx="1"/>
          </p:nvPr>
        </p:nvSpPr>
        <p:spPr>
          <a:xfrm>
            <a:off x="838200" y="2475781"/>
            <a:ext cx="3733800" cy="3701182"/>
          </a:xfrm>
        </p:spPr>
        <p:txBody>
          <a:bodyPr/>
          <a:lstStyle/>
          <a:p>
            <a:r>
              <a:rPr lang="en-US" dirty="0"/>
              <a:t>Beneficial to both plant and animal</a:t>
            </a:r>
          </a:p>
          <a:p>
            <a:r>
              <a:rPr lang="en-US" dirty="0"/>
              <a:t>Animal gets food</a:t>
            </a:r>
          </a:p>
          <a:p>
            <a:r>
              <a:rPr lang="en-US" dirty="0"/>
              <a:t>Plants gets seeds to make more plants</a:t>
            </a:r>
          </a:p>
        </p:txBody>
      </p:sp>
      <p:pic>
        <p:nvPicPr>
          <p:cNvPr id="1026" name="Picture 2" descr="Animated image of a bee on a flower">
            <a:extLst>
              <a:ext uri="{FF2B5EF4-FFF2-40B4-BE49-F238E27FC236}">
                <a16:creationId xmlns:a16="http://schemas.microsoft.com/office/drawing/2014/main" id="{76F4B0F0-7866-711D-99F3-4CD687FC9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171" y="1690688"/>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neycomb GIFs - Get the best GIF on GIPHY">
            <a:extLst>
              <a:ext uri="{FF2B5EF4-FFF2-40B4-BE49-F238E27FC236}">
                <a16:creationId xmlns:a16="http://schemas.microsoft.com/office/drawing/2014/main" id="{FCA47D77-A120-8011-7C7D-B16A041DA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096" y="4158921"/>
            <a:ext cx="4095750" cy="22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86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1897-C2A5-5CC5-04C9-E3B55FA7EA8D}"/>
              </a:ext>
            </a:extLst>
          </p:cNvPr>
          <p:cNvSpPr>
            <a:spLocks noGrp="1"/>
          </p:cNvSpPr>
          <p:nvPr>
            <p:ph type="title"/>
          </p:nvPr>
        </p:nvSpPr>
        <p:spPr>
          <a:xfrm>
            <a:off x="138022" y="330619"/>
            <a:ext cx="11740551" cy="1325563"/>
          </a:xfrm>
        </p:spPr>
        <p:txBody>
          <a:bodyPr>
            <a:normAutofit/>
          </a:bodyPr>
          <a:lstStyle/>
          <a:p>
            <a:r>
              <a:rPr lang="en-US" sz="4000" dirty="0">
                <a:latin typeface="Arial Rounded MT Bold" panose="020F0704030504030204" pitchFamily="34" charset="0"/>
              </a:rPr>
              <a:t>Why are pollinators attracted to certain plants?</a:t>
            </a:r>
          </a:p>
        </p:txBody>
      </p:sp>
      <p:sp>
        <p:nvSpPr>
          <p:cNvPr id="3" name="Content Placeholder 2">
            <a:extLst>
              <a:ext uri="{FF2B5EF4-FFF2-40B4-BE49-F238E27FC236}">
                <a16:creationId xmlns:a16="http://schemas.microsoft.com/office/drawing/2014/main" id="{59A494DE-F474-4B70-0DEE-615A1527BC96}"/>
              </a:ext>
            </a:extLst>
          </p:cNvPr>
          <p:cNvSpPr>
            <a:spLocks noGrp="1"/>
          </p:cNvSpPr>
          <p:nvPr>
            <p:ph idx="1"/>
          </p:nvPr>
        </p:nvSpPr>
        <p:spPr>
          <a:xfrm>
            <a:off x="838200" y="1825625"/>
            <a:ext cx="3526766" cy="4351338"/>
          </a:xfrm>
        </p:spPr>
        <p:txBody>
          <a:bodyPr/>
          <a:lstStyle/>
          <a:p>
            <a:r>
              <a:rPr lang="en-US" dirty="0"/>
              <a:t>themselves  “pretty” so they can attract pollinators</a:t>
            </a:r>
          </a:p>
          <a:p>
            <a:r>
              <a:rPr lang="en-US" dirty="0"/>
              <a:t>Nectar from plants attract the pollinators</a:t>
            </a:r>
          </a:p>
          <a:p>
            <a:r>
              <a:rPr lang="en-US" dirty="0"/>
              <a:t>The pollen moves with the pollinator</a:t>
            </a:r>
          </a:p>
        </p:txBody>
      </p:sp>
      <p:pic>
        <p:nvPicPr>
          <p:cNvPr id="4098" name="Picture 2" descr="GIF nature butterfly flowers - animated GIF on GIFER - by Coidar">
            <a:extLst>
              <a:ext uri="{FF2B5EF4-FFF2-40B4-BE49-F238E27FC236}">
                <a16:creationId xmlns:a16="http://schemas.microsoft.com/office/drawing/2014/main" id="{3F5612D7-E52E-F002-FE08-D89EC01CD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321" y="1825624"/>
            <a:ext cx="6541698" cy="4366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203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A104E-6CCA-2D58-4F46-334A513959BB}"/>
              </a:ext>
            </a:extLst>
          </p:cNvPr>
          <p:cNvSpPr>
            <a:spLocks noGrp="1"/>
          </p:cNvSpPr>
          <p:nvPr>
            <p:ph type="title"/>
          </p:nvPr>
        </p:nvSpPr>
        <p:spPr>
          <a:xfrm>
            <a:off x="838200" y="365125"/>
            <a:ext cx="4656826" cy="1325563"/>
          </a:xfrm>
        </p:spPr>
        <p:txBody>
          <a:bodyPr/>
          <a:lstStyle/>
          <a:p>
            <a:r>
              <a:rPr lang="en-US" b="1" dirty="0">
                <a:latin typeface="Arial Rounded MT Bold" panose="020F0704030504030204" pitchFamily="34" charset="0"/>
              </a:rPr>
              <a:t>What is pollen?</a:t>
            </a:r>
          </a:p>
        </p:txBody>
      </p:sp>
      <p:sp>
        <p:nvSpPr>
          <p:cNvPr id="3" name="Content Placeholder 2">
            <a:extLst>
              <a:ext uri="{FF2B5EF4-FFF2-40B4-BE49-F238E27FC236}">
                <a16:creationId xmlns:a16="http://schemas.microsoft.com/office/drawing/2014/main" id="{6BAEEE14-844E-AB7D-C315-F1CB5B464B61}"/>
              </a:ext>
            </a:extLst>
          </p:cNvPr>
          <p:cNvSpPr>
            <a:spLocks noGrp="1"/>
          </p:cNvSpPr>
          <p:nvPr>
            <p:ph idx="1"/>
          </p:nvPr>
        </p:nvSpPr>
        <p:spPr>
          <a:xfrm>
            <a:off x="838200" y="1690688"/>
            <a:ext cx="3889075" cy="1164566"/>
          </a:xfrm>
        </p:spPr>
        <p:txBody>
          <a:bodyPr/>
          <a:lstStyle/>
          <a:p>
            <a:r>
              <a:rPr lang="en-US" dirty="0"/>
              <a:t>Part of a plant that makes seeds “alive”</a:t>
            </a:r>
          </a:p>
          <a:p>
            <a:pPr marL="0" indent="0">
              <a:buNone/>
            </a:pPr>
            <a:endParaRPr lang="en-US" dirty="0"/>
          </a:p>
        </p:txBody>
      </p:sp>
      <p:pic>
        <p:nvPicPr>
          <p:cNvPr id="1028" name="Picture 4" descr="Pollen Grains Forming | Giphy, Pollen, Fruit">
            <a:extLst>
              <a:ext uri="{FF2B5EF4-FFF2-40B4-BE49-F238E27FC236}">
                <a16:creationId xmlns:a16="http://schemas.microsoft.com/office/drawing/2014/main" id="{C087E139-51AE-29FC-5833-3FAC0A00F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470" y="3096883"/>
            <a:ext cx="5597081" cy="3148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501F01-250B-DE6C-917B-B88D1106D170}"/>
              </a:ext>
            </a:extLst>
          </p:cNvPr>
          <p:cNvSpPr txBox="1"/>
          <p:nvPr/>
        </p:nvSpPr>
        <p:spPr>
          <a:xfrm>
            <a:off x="5871714" y="1027906"/>
            <a:ext cx="5482086" cy="1384995"/>
          </a:xfrm>
          <a:prstGeom prst="rect">
            <a:avLst/>
          </a:prstGeom>
          <a:noFill/>
        </p:spPr>
        <p:txBody>
          <a:bodyPr wrap="square">
            <a:spAutoFit/>
          </a:bodyPr>
          <a:lstStyle/>
          <a:p>
            <a:pPr marL="285750" indent="-285750">
              <a:buFont typeface="Arial" panose="020B0604020202020204" pitchFamily="34" charset="0"/>
              <a:buChar char="•"/>
            </a:pPr>
            <a:r>
              <a:rPr lang="en-US" sz="2800" b="0" i="0" dirty="0">
                <a:solidFill>
                  <a:srgbClr val="202124"/>
                </a:solidFill>
                <a:effectLst/>
              </a:rPr>
              <a:t> microscopic grains discharged from the male part of a flower or from a male cone</a:t>
            </a:r>
            <a:endParaRPr lang="en-US" sz="2800" dirty="0"/>
          </a:p>
        </p:txBody>
      </p:sp>
      <p:pic>
        <p:nvPicPr>
          <p:cNvPr id="6" name="Picture 5">
            <a:extLst>
              <a:ext uri="{FF2B5EF4-FFF2-40B4-BE49-F238E27FC236}">
                <a16:creationId xmlns:a16="http://schemas.microsoft.com/office/drawing/2014/main" id="{7626AB4C-B27A-53FD-B6E9-AF68977ECB06}"/>
              </a:ext>
            </a:extLst>
          </p:cNvPr>
          <p:cNvPicPr>
            <a:picLocks noChangeAspect="1"/>
          </p:cNvPicPr>
          <p:nvPr/>
        </p:nvPicPr>
        <p:blipFill>
          <a:blip r:embed="rId3"/>
          <a:stretch>
            <a:fillRect/>
          </a:stretch>
        </p:blipFill>
        <p:spPr>
          <a:xfrm>
            <a:off x="717430" y="3016251"/>
            <a:ext cx="4512528" cy="3228990"/>
          </a:xfrm>
          <a:prstGeom prst="rect">
            <a:avLst/>
          </a:prstGeom>
        </p:spPr>
      </p:pic>
    </p:spTree>
    <p:extLst>
      <p:ext uri="{BB962C8B-B14F-4D97-AF65-F5344CB8AC3E}">
        <p14:creationId xmlns:p14="http://schemas.microsoft.com/office/powerpoint/2010/main" val="3544988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57E42-F831-FDDF-14DE-FEB4E14E8AD5}"/>
              </a:ext>
            </a:extLst>
          </p:cNvPr>
          <p:cNvSpPr>
            <a:spLocks noGrp="1"/>
          </p:cNvSpPr>
          <p:nvPr>
            <p:ph type="title"/>
          </p:nvPr>
        </p:nvSpPr>
        <p:spPr>
          <a:xfrm>
            <a:off x="838200" y="365125"/>
            <a:ext cx="4165121" cy="1325563"/>
          </a:xfrm>
        </p:spPr>
        <p:txBody>
          <a:bodyPr/>
          <a:lstStyle/>
          <a:p>
            <a:r>
              <a:rPr lang="en-US" dirty="0">
                <a:latin typeface="Arial Rounded MT Bold" panose="020F0704030504030204" pitchFamily="34" charset="0"/>
              </a:rPr>
              <a:t>Define pollen</a:t>
            </a:r>
          </a:p>
        </p:txBody>
      </p:sp>
      <p:sp>
        <p:nvSpPr>
          <p:cNvPr id="3" name="Content Placeholder 2">
            <a:extLst>
              <a:ext uri="{FF2B5EF4-FFF2-40B4-BE49-F238E27FC236}">
                <a16:creationId xmlns:a16="http://schemas.microsoft.com/office/drawing/2014/main" id="{E4E9CB43-8F34-1D0E-A33B-D19DD538CC7C}"/>
              </a:ext>
            </a:extLst>
          </p:cNvPr>
          <p:cNvSpPr>
            <a:spLocks noGrp="1"/>
          </p:cNvSpPr>
          <p:nvPr>
            <p:ph idx="1"/>
          </p:nvPr>
        </p:nvSpPr>
        <p:spPr>
          <a:xfrm>
            <a:off x="838200" y="1825625"/>
            <a:ext cx="3656162" cy="4351338"/>
          </a:xfrm>
        </p:spPr>
        <p:txBody>
          <a:bodyPr/>
          <a:lstStyle/>
          <a:p>
            <a:r>
              <a:rPr lang="en-US" dirty="0"/>
              <a:t>What it looks live</a:t>
            </a:r>
          </a:p>
          <a:p>
            <a:r>
              <a:rPr lang="en-US" dirty="0"/>
              <a:t>Used to produce seed</a:t>
            </a:r>
          </a:p>
          <a:p>
            <a:endParaRPr lang="en-US" dirty="0"/>
          </a:p>
        </p:txBody>
      </p:sp>
      <p:pic>
        <p:nvPicPr>
          <p:cNvPr id="4" name="Picture 2" descr="What is Pollination? | US Forest Service">
            <a:extLst>
              <a:ext uri="{FF2B5EF4-FFF2-40B4-BE49-F238E27FC236}">
                <a16:creationId xmlns:a16="http://schemas.microsoft.com/office/drawing/2014/main" id="{E248FEDE-6DC3-170F-61BA-9E04088DF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622" y="235728"/>
            <a:ext cx="6301068" cy="34550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reat Plant Escape - Plant parts">
            <a:extLst>
              <a:ext uri="{FF2B5EF4-FFF2-40B4-BE49-F238E27FC236}">
                <a16:creationId xmlns:a16="http://schemas.microsoft.com/office/drawing/2014/main" id="{E1DF77F3-7075-94B5-5AD7-6D6436CAC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825" y="3690813"/>
            <a:ext cx="4327401" cy="29028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ollen GIFs - Get the best GIF on GIPHY">
            <a:extLst>
              <a:ext uri="{FF2B5EF4-FFF2-40B4-BE49-F238E27FC236}">
                <a16:creationId xmlns:a16="http://schemas.microsoft.com/office/drawing/2014/main" id="{FF0F00E7-1C20-9DA1-4615-5C381BFFF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740" y="3096883"/>
            <a:ext cx="3076101" cy="314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4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2399550" y="365125"/>
            <a:ext cx="7392900" cy="946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The purpose of a flower is to </a:t>
            </a:r>
            <a:r>
              <a:rPr lang="en-US" b="1" u="sng"/>
              <a:t>make seeds</a:t>
            </a:r>
            <a:endParaRPr b="1" u="sng"/>
          </a:p>
        </p:txBody>
      </p:sp>
      <p:pic>
        <p:nvPicPr>
          <p:cNvPr id="112" name="Google Shape;112;p17"/>
          <p:cNvPicPr preferRelativeResize="0"/>
          <p:nvPr/>
        </p:nvPicPr>
        <p:blipFill rotWithShape="1">
          <a:blip r:embed="rId3">
            <a:alphaModFix/>
          </a:blip>
          <a:srcRect t="15167"/>
          <a:stretch/>
        </p:blipFill>
        <p:spPr>
          <a:xfrm>
            <a:off x="2007475" y="1665125"/>
            <a:ext cx="7784975" cy="4953000"/>
          </a:xfrm>
          <a:prstGeom prst="rect">
            <a:avLst/>
          </a:prstGeom>
          <a:noFill/>
          <a:ln>
            <a:noFill/>
          </a:ln>
        </p:spPr>
      </p:pic>
      <p:sp>
        <p:nvSpPr>
          <p:cNvPr id="113" name="Google Shape;113;p17"/>
          <p:cNvSpPr/>
          <p:nvPr/>
        </p:nvSpPr>
        <p:spPr>
          <a:xfrm>
            <a:off x="1947325" y="1735675"/>
            <a:ext cx="2370600" cy="94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p:nvPr/>
        </p:nvSpPr>
        <p:spPr>
          <a:xfrm>
            <a:off x="7109175" y="1735675"/>
            <a:ext cx="2853300" cy="946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p:nvPr/>
        </p:nvSpPr>
        <p:spPr>
          <a:xfrm>
            <a:off x="1705975" y="4526850"/>
            <a:ext cx="2668500" cy="144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a:off x="7474600" y="4368800"/>
            <a:ext cx="2668500" cy="144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612125" y="111075"/>
            <a:ext cx="106176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00" b="1">
                <a:latin typeface="Calibri"/>
                <a:ea typeface="Calibri"/>
                <a:cs typeface="Calibri"/>
                <a:sym typeface="Calibri"/>
              </a:rPr>
              <a:t>ACTIVITY 1:  Learn the basic parts of a flower</a:t>
            </a:r>
            <a:endParaRPr sz="3400" b="1">
              <a:latin typeface="Calibri"/>
              <a:ea typeface="Calibri"/>
              <a:cs typeface="Calibri"/>
              <a:sym typeface="Calibri"/>
            </a:endParaRPr>
          </a:p>
        </p:txBody>
      </p:sp>
      <p:pic>
        <p:nvPicPr>
          <p:cNvPr id="181" name="Google Shape;181;p24"/>
          <p:cNvPicPr preferRelativeResize="0"/>
          <p:nvPr/>
        </p:nvPicPr>
        <p:blipFill>
          <a:blip r:embed="rId3">
            <a:alphaModFix/>
          </a:blip>
          <a:stretch>
            <a:fillRect/>
          </a:stretch>
        </p:blipFill>
        <p:spPr>
          <a:xfrm>
            <a:off x="3444750" y="935150"/>
            <a:ext cx="7784975" cy="5838724"/>
          </a:xfrm>
          <a:prstGeom prst="rect">
            <a:avLst/>
          </a:prstGeom>
          <a:noFill/>
          <a:ln>
            <a:noFill/>
          </a:ln>
        </p:spPr>
      </p:pic>
      <p:sp>
        <p:nvSpPr>
          <p:cNvPr id="182" name="Google Shape;182;p24"/>
          <p:cNvSpPr txBox="1"/>
          <p:nvPr/>
        </p:nvSpPr>
        <p:spPr>
          <a:xfrm>
            <a:off x="349700" y="1383200"/>
            <a:ext cx="26955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latin typeface="Calibri"/>
                <a:ea typeface="Calibri"/>
                <a:cs typeface="Calibri"/>
                <a:sym typeface="Calibri"/>
              </a:rPr>
              <a:t>Pick a color for the petals and color the petal box the same color</a:t>
            </a:r>
            <a:endParaRPr sz="2000">
              <a:latin typeface="Calibri"/>
              <a:ea typeface="Calibri"/>
              <a:cs typeface="Calibri"/>
              <a:sym typeface="Calibri"/>
            </a:endParaRPr>
          </a:p>
          <a:p>
            <a:pPr marL="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r>
              <a:rPr lang="en-US" sz="2000">
                <a:latin typeface="Calibri"/>
                <a:ea typeface="Calibri"/>
                <a:cs typeface="Calibri"/>
                <a:sym typeface="Calibri"/>
              </a:rPr>
              <a:t>Do the same for all the parts</a:t>
            </a:r>
            <a:endParaRPr sz="20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148200" y="-405250"/>
            <a:ext cx="2330100" cy="4911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t>When you are done it should look something like this:</a:t>
            </a:r>
            <a:endParaRPr sz="3600"/>
          </a:p>
        </p:txBody>
      </p:sp>
      <p:pic>
        <p:nvPicPr>
          <p:cNvPr id="188" name="Google Shape;188;p25"/>
          <p:cNvPicPr preferRelativeResize="0"/>
          <p:nvPr/>
        </p:nvPicPr>
        <p:blipFill rotWithShape="1">
          <a:blip r:embed="rId3">
            <a:alphaModFix/>
          </a:blip>
          <a:srcRect t="2432" b="8797"/>
          <a:stretch/>
        </p:blipFill>
        <p:spPr>
          <a:xfrm>
            <a:off x="2478275" y="83375"/>
            <a:ext cx="9534775" cy="6347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1206175" y="365125"/>
            <a:ext cx="10025700" cy="946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Activity 2 – identify the parts of a real flower</a:t>
            </a:r>
            <a:endParaRPr b="1"/>
          </a:p>
        </p:txBody>
      </p:sp>
      <p:pic>
        <p:nvPicPr>
          <p:cNvPr id="194" name="Google Shape;194;p26"/>
          <p:cNvPicPr preferRelativeResize="0"/>
          <p:nvPr/>
        </p:nvPicPr>
        <p:blipFill rotWithShape="1">
          <a:blip r:embed="rId3">
            <a:alphaModFix/>
          </a:blip>
          <a:srcRect/>
          <a:stretch/>
        </p:blipFill>
        <p:spPr>
          <a:xfrm>
            <a:off x="5133975" y="2035493"/>
            <a:ext cx="6219825" cy="3921452"/>
          </a:xfrm>
          <a:prstGeom prst="rect">
            <a:avLst/>
          </a:prstGeom>
          <a:noFill/>
          <a:ln>
            <a:noFill/>
          </a:ln>
        </p:spPr>
      </p:pic>
      <p:sp>
        <p:nvSpPr>
          <p:cNvPr id="195" name="Google Shape;195;p26"/>
          <p:cNvSpPr txBox="1">
            <a:spLocks noGrp="1"/>
          </p:cNvSpPr>
          <p:nvPr>
            <p:ph type="body" idx="1"/>
          </p:nvPr>
        </p:nvSpPr>
        <p:spPr>
          <a:xfrm>
            <a:off x="838200" y="1825625"/>
            <a:ext cx="3124200" cy="4351200"/>
          </a:xfrm>
          <a:prstGeom prst="rect">
            <a:avLst/>
          </a:prstGeom>
          <a:noFill/>
          <a:ln>
            <a:noFill/>
          </a:ln>
        </p:spPr>
        <p:txBody>
          <a:bodyPr spcFirstLastPara="1" wrap="square" lIns="91425" tIns="45700" rIns="91425" bIns="45700" anchor="t" anchorCtr="0">
            <a:normAutofit fontScale="92500" lnSpcReduction="10000"/>
          </a:bodyPr>
          <a:lstStyle/>
          <a:p>
            <a:pPr marL="228600" lvl="0" indent="-220027" algn="l" rtl="0">
              <a:lnSpc>
                <a:spcPct val="100000"/>
              </a:lnSpc>
              <a:spcBef>
                <a:spcPts val="1000"/>
              </a:spcBef>
              <a:spcAft>
                <a:spcPts val="0"/>
              </a:spcAft>
              <a:buSzPct val="64285"/>
              <a:buChar char="•"/>
            </a:pPr>
            <a:r>
              <a:rPr lang="en-US"/>
              <a:t>Cut open the flower</a:t>
            </a:r>
            <a:endParaRPr/>
          </a:p>
          <a:p>
            <a:pPr marL="228600" lvl="0" indent="-220027" algn="l" rtl="0">
              <a:lnSpc>
                <a:spcPct val="100000"/>
              </a:lnSpc>
              <a:spcBef>
                <a:spcPts val="1000"/>
              </a:spcBef>
              <a:spcAft>
                <a:spcPts val="0"/>
              </a:spcAft>
              <a:buSzPct val="64285"/>
              <a:buChar char="•"/>
            </a:pPr>
            <a:r>
              <a:rPr lang="en-US"/>
              <a:t>Try to find all the parts of the flower using your worksheet as a guide</a:t>
            </a:r>
            <a:endParaRPr/>
          </a:p>
          <a:p>
            <a:pPr marL="228600" lvl="0" indent="-220027" algn="l" rtl="0">
              <a:lnSpc>
                <a:spcPct val="100000"/>
              </a:lnSpc>
              <a:spcBef>
                <a:spcPts val="1000"/>
              </a:spcBef>
              <a:spcAft>
                <a:spcPts val="0"/>
              </a:spcAft>
              <a:buSzPct val="64285"/>
              <a:buChar char="•"/>
            </a:pPr>
            <a:r>
              <a:rPr lang="en-US"/>
              <a:t>What kind of pollinator would come to these flowers?</a:t>
            </a:r>
            <a:endParaRPr/>
          </a:p>
          <a:p>
            <a:pPr marL="0" lvl="0" indent="0" algn="l" rtl="0">
              <a:lnSpc>
                <a:spcPct val="100000"/>
              </a:lnSpc>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537</Words>
  <Application>Microsoft Office PowerPoint</Application>
  <PresentationFormat>Widescreen</PresentationFormat>
  <Paragraphs>41</Paragraphs>
  <Slides>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Rounded</vt:lpstr>
      <vt:lpstr>Arial Rounded MT Bold</vt:lpstr>
      <vt:lpstr>Calibri</vt:lpstr>
      <vt:lpstr>Office Theme</vt:lpstr>
      <vt:lpstr>Mattos Science Magnet Docent Program</vt:lpstr>
      <vt:lpstr>Pollination – Special relationship between a plant and pollinators (i.e.,bees, wasps)</vt:lpstr>
      <vt:lpstr>Why are pollinators attracted to certain plants?</vt:lpstr>
      <vt:lpstr>What is pollen?</vt:lpstr>
      <vt:lpstr>Define pollen</vt:lpstr>
      <vt:lpstr>The purpose of a flower is to make seeds</vt:lpstr>
      <vt:lpstr>PowerPoint Presentation</vt:lpstr>
      <vt:lpstr>When you are done it should look something like this:</vt:lpstr>
      <vt:lpstr>Activity 2 – identify the parts of a real flower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blueford</dc:creator>
  <cp:lastModifiedBy>Joyce Blueford</cp:lastModifiedBy>
  <cp:revision>4</cp:revision>
  <dcterms:modified xsi:type="dcterms:W3CDTF">2024-07-19T23:14:05Z</dcterms:modified>
</cp:coreProperties>
</file>