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316" r:id="rId3"/>
    <p:sldId id="344" r:id="rId4"/>
    <p:sldId id="364" r:id="rId5"/>
    <p:sldId id="263" r:id="rId6"/>
    <p:sldId id="261" r:id="rId7"/>
    <p:sldId id="264" r:id="rId8"/>
    <p:sldId id="265" r:id="rId9"/>
    <p:sldId id="266" r:id="rId10"/>
    <p:sldId id="267" r:id="rId11"/>
    <p:sldId id="3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Introductions to All the Parent Docents</a:t>
            </a:r>
            <a:endParaRPr>
              <a:solidFill>
                <a:schemeClr val="dk1"/>
              </a:solidFill>
            </a:endParaRPr>
          </a:p>
          <a:p>
            <a:pPr marL="0" lvl="0" indent="0" algn="l" rtl="0">
              <a:lnSpc>
                <a:spcPct val="115000"/>
              </a:lnSpc>
              <a:spcBef>
                <a:spcPts val="0"/>
              </a:spcBef>
              <a:spcAft>
                <a:spcPts val="0"/>
              </a:spcAft>
              <a:buNone/>
            </a:pPr>
            <a:r>
              <a:rPr lang="en-US">
                <a:solidFill>
                  <a:schemeClr val="dk1"/>
                </a:solidFill>
              </a:rPr>
              <a:t>Reminders: Please raise your hands to give an answer or ask a question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study of plants is called botany or plant biology. Today we are all going to start to learn how to be plant biologists. We are going to learn how to classify different types of plants. The kind of plant that we are going to focus on is trees.</a:t>
            </a:r>
            <a:endParaRPr>
              <a:solidFill>
                <a:schemeClr val="dk1"/>
              </a:solidFill>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02def3a8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02def3a8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There are two different types of tree, broad-leaf and needle-leaf. An example of each is shown on the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02def3a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02def3a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trees grow at different rates depending on what season it is. In the spring and early summer, trees grow more quickly and make wide, light-colored bands. When the conditions for growing are really good – like when there is a lot of rain — the band is extra wide. The rest of the time, trees grow more slowly and make thinner, darker colored-bands. This means that you can look at the inside of a tree — called the cross section — and learn how old a tree is. Each dark band means a winter is passed. So if you count those bands, you can know the age of the tree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Pass out tree cookies and ask them to estimate the age of the tree.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f02def3a8e_1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f02def3a8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There are scientific words for each of the types. A broad-leaf tree is called an angiosperm. A needle-leaf tree is called an gymnosperm.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f02def3a8e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f02def3a8e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chemeClr val="dk1"/>
                </a:solidFill>
              </a:rPr>
              <a:t>The female part of the plant will produce the seed. In an angiosperm the seed is protected, usually with a fruit. The gymnosperm will not have any protection and they come out of the cone.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Both types of trees produce pollen. Does anyone know what pollen is?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Maybe you have heard about pollen as something people are allergic to? Pollen is produced by the male part of a tree. The yellow pollen in baggies are from pine trees. They produce so much that if it rains when pollen is produced many puddles will have a yellow look because of all the pollen.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Now let’s practice what we learned about angiosperms and gymnosperms to sort some from trees in our neighborhood. Work with your group to sort the plants at your table. The parent docents will come around to ask you what observations you made to help you sort the leaves.</a:t>
            </a: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Now that you’ve learned about angiosperms and gymnosperms, let’s make your own book about tree classification. You could take it home to teach your grown ups or brothers and sisters about the two different types of trees.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Pick a sample of each, make a cover, and label them on the inside. I will leave this slide up to help with the spelling. The parent docents will pass out tape so you can tape your samples in your booklets.</a:t>
            </a: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2683497" y="748013"/>
            <a:ext cx="9144000" cy="165576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Arial Rounded"/>
              <a:buNone/>
            </a:pPr>
            <a:r>
              <a:rPr lang="en-US" b="1" dirty="0">
                <a:solidFill>
                  <a:srgbClr val="FF0000"/>
                </a:solidFill>
                <a:latin typeface="Arial Rounded"/>
                <a:ea typeface="Arial Rounded"/>
                <a:cs typeface="Arial Rounded"/>
                <a:sym typeface="Arial Rounded"/>
              </a:rPr>
              <a:t>Mattos Science Magnet</a:t>
            </a:r>
            <a:br>
              <a:rPr lang="en-US" b="1" dirty="0">
                <a:solidFill>
                  <a:srgbClr val="FF0000"/>
                </a:solidFill>
                <a:latin typeface="Arial Rounded"/>
                <a:ea typeface="Arial Rounded"/>
                <a:cs typeface="Arial Rounded"/>
                <a:sym typeface="Arial Rounded"/>
              </a:rPr>
            </a:br>
            <a:r>
              <a:rPr lang="en-US" b="1" dirty="0">
                <a:solidFill>
                  <a:srgbClr val="FF0000"/>
                </a:solidFill>
                <a:latin typeface="Arial Rounded"/>
                <a:ea typeface="Arial Rounded"/>
                <a:cs typeface="Arial Rounded"/>
                <a:sym typeface="Arial Rounded"/>
              </a:rPr>
              <a:t>Docent Program</a:t>
            </a:r>
            <a:endParaRPr dirty="0"/>
          </a:p>
        </p:txBody>
      </p:sp>
      <p:sp>
        <p:nvSpPr>
          <p:cNvPr id="85" name="Google Shape;85;p13"/>
          <p:cNvSpPr txBox="1">
            <a:spLocks noGrp="1"/>
          </p:cNvSpPr>
          <p:nvPr>
            <p:ph type="subTitle" idx="1"/>
          </p:nvPr>
        </p:nvSpPr>
        <p:spPr>
          <a:xfrm>
            <a:off x="866692" y="3429001"/>
            <a:ext cx="10758114" cy="1453896"/>
          </a:xfrm>
          <a:prstGeom prst="rect">
            <a:avLst/>
          </a:prstGeom>
          <a:noFill/>
          <a:ln>
            <a:noFill/>
          </a:ln>
        </p:spPr>
        <p:txBody>
          <a:bodyPr spcFirstLastPara="1" wrap="square" lIns="91425" tIns="45700" rIns="91425" bIns="45700" anchor="t" anchorCtr="0">
            <a:noAutofit/>
          </a:bodyPr>
          <a:lstStyle/>
          <a:p>
            <a:pPr marL="0" lvl="0" indent="0">
              <a:spcBef>
                <a:spcPts val="0"/>
              </a:spcBef>
              <a:buSzPts val="7200"/>
            </a:pPr>
            <a:r>
              <a:rPr lang="en-US" sz="4000" b="1" dirty="0">
                <a:latin typeface="Arial Rounded"/>
                <a:ea typeface="Arial Rounded"/>
                <a:cs typeface="Arial Rounded"/>
                <a:sym typeface="Arial Rounded"/>
              </a:rPr>
              <a:t> Second Grade</a:t>
            </a:r>
            <a:br>
              <a:rPr lang="en-US" sz="4000" b="1" dirty="0">
                <a:latin typeface="Arial Rounded"/>
                <a:ea typeface="Arial Rounded"/>
                <a:cs typeface="Arial Rounded"/>
                <a:sym typeface="Arial Rounded"/>
              </a:rPr>
            </a:br>
            <a:r>
              <a:rPr lang="en-US" sz="4000" b="1" dirty="0">
                <a:latin typeface="Arial Rounded"/>
                <a:ea typeface="Arial Rounded"/>
                <a:cs typeface="Arial Rounded"/>
                <a:sym typeface="Arial Rounded"/>
              </a:rPr>
              <a:t>Lesson 1. Classification of Plants</a:t>
            </a:r>
            <a:endParaRPr sz="4000" dirty="0"/>
          </a:p>
        </p:txBody>
      </p:sp>
      <p:pic>
        <p:nvPicPr>
          <p:cNvPr id="87" name="Google Shape;87;p13" descr="16 Beautiful Flowers Animated Gifs"/>
          <p:cNvPicPr preferRelativeResize="0"/>
          <p:nvPr/>
        </p:nvPicPr>
        <p:blipFill rotWithShape="1">
          <a:blip r:embed="rId3">
            <a:alphaModFix/>
          </a:blip>
          <a:srcRect/>
          <a:stretch/>
        </p:blipFill>
        <p:spPr>
          <a:xfrm>
            <a:off x="661030" y="598640"/>
            <a:ext cx="2617806" cy="1655762"/>
          </a:xfrm>
          <a:prstGeom prst="rect">
            <a:avLst/>
          </a:prstGeom>
          <a:noFill/>
          <a:ln>
            <a:noFill/>
          </a:ln>
        </p:spPr>
      </p:pic>
      <p:sp>
        <p:nvSpPr>
          <p:cNvPr id="2" name="TextBox 1">
            <a:extLst>
              <a:ext uri="{FF2B5EF4-FFF2-40B4-BE49-F238E27FC236}">
                <a16:creationId xmlns:a16="http://schemas.microsoft.com/office/drawing/2014/main" id="{81CC9FED-8291-F575-9F15-9DC92F9456B1}"/>
              </a:ext>
            </a:extLst>
          </p:cNvPr>
          <p:cNvSpPr txBox="1"/>
          <p:nvPr/>
        </p:nvSpPr>
        <p:spPr>
          <a:xfrm>
            <a:off x="8596786" y="5463656"/>
            <a:ext cx="3230711"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br>
              <a:rPr lang="en-US" dirty="0"/>
            </a:br>
            <a:r>
              <a:rPr lang="en-US" dirty="0"/>
              <a:t>Math Science Nucleus ©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Arial Rounded"/>
              <a:buNone/>
            </a:pPr>
            <a:r>
              <a:rPr lang="en-US" sz="6000" b="1" dirty="0">
                <a:latin typeface="Arial Rounded"/>
                <a:ea typeface="Arial Rounded"/>
                <a:cs typeface="Arial Rounded"/>
                <a:sym typeface="Arial Rounded"/>
              </a:rPr>
              <a:t>Activity</a:t>
            </a:r>
            <a:endParaRPr dirty="0"/>
          </a:p>
        </p:txBody>
      </p:sp>
      <p:pic>
        <p:nvPicPr>
          <p:cNvPr id="160" name="Google Shape;160;p24"/>
          <p:cNvPicPr preferRelativeResize="0">
            <a:picLocks noGrp="1"/>
          </p:cNvPicPr>
          <p:nvPr>
            <p:ph type="body" idx="1"/>
          </p:nvPr>
        </p:nvPicPr>
        <p:blipFill rotWithShape="1">
          <a:blip r:embed="rId3">
            <a:alphaModFix/>
          </a:blip>
          <a:srcRect/>
          <a:stretch/>
        </p:blipFill>
        <p:spPr>
          <a:xfrm>
            <a:off x="6184394" y="2551176"/>
            <a:ext cx="5612380" cy="4159056"/>
          </a:xfrm>
          <a:prstGeom prst="rect">
            <a:avLst/>
          </a:prstGeom>
          <a:noFill/>
          <a:ln>
            <a:noFill/>
          </a:ln>
        </p:spPr>
      </p:pic>
      <p:pic>
        <p:nvPicPr>
          <p:cNvPr id="3" name="Picture 2">
            <a:extLst>
              <a:ext uri="{FF2B5EF4-FFF2-40B4-BE49-F238E27FC236}">
                <a16:creationId xmlns:a16="http://schemas.microsoft.com/office/drawing/2014/main" id="{C678E50A-338F-29E0-9E3F-828850042D51}"/>
              </a:ext>
            </a:extLst>
          </p:cNvPr>
          <p:cNvPicPr>
            <a:picLocks noChangeAspect="1"/>
          </p:cNvPicPr>
          <p:nvPr/>
        </p:nvPicPr>
        <p:blipFill>
          <a:blip r:embed="rId4"/>
          <a:stretch>
            <a:fillRect/>
          </a:stretch>
        </p:blipFill>
        <p:spPr>
          <a:xfrm>
            <a:off x="-70190" y="1147444"/>
            <a:ext cx="6077798" cy="45631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880B-10E6-65D1-0E62-6010249FF80D}"/>
              </a:ext>
            </a:extLst>
          </p:cNvPr>
          <p:cNvSpPr>
            <a:spLocks noGrp="1"/>
          </p:cNvSpPr>
          <p:nvPr>
            <p:ph type="title"/>
          </p:nvPr>
        </p:nvSpPr>
        <p:spPr>
          <a:xfrm>
            <a:off x="1536192" y="365125"/>
            <a:ext cx="9817608" cy="1325563"/>
          </a:xfrm>
        </p:spPr>
        <p:txBody>
          <a:bodyPr/>
          <a:lstStyle/>
          <a:p>
            <a:pPr algn="ctr"/>
            <a:r>
              <a:rPr lang="en-US" b="1" dirty="0"/>
              <a:t>On your way home or school playground classify plants</a:t>
            </a:r>
          </a:p>
        </p:txBody>
      </p:sp>
      <p:sp>
        <p:nvSpPr>
          <p:cNvPr id="3" name="Text Placeholder 2">
            <a:extLst>
              <a:ext uri="{FF2B5EF4-FFF2-40B4-BE49-F238E27FC236}">
                <a16:creationId xmlns:a16="http://schemas.microsoft.com/office/drawing/2014/main" id="{E82EFA80-8C03-0298-4F7E-E3C8A4E58287}"/>
              </a:ext>
            </a:extLst>
          </p:cNvPr>
          <p:cNvSpPr>
            <a:spLocks noGrp="1"/>
          </p:cNvSpPr>
          <p:nvPr>
            <p:ph type="body" idx="1"/>
          </p:nvPr>
        </p:nvSpPr>
        <p:spPr>
          <a:xfrm>
            <a:off x="838200" y="1825625"/>
            <a:ext cx="5480304" cy="4351338"/>
          </a:xfrm>
        </p:spPr>
        <p:txBody>
          <a:bodyPr/>
          <a:lstStyle/>
          <a:p>
            <a:r>
              <a:rPr lang="en-US" dirty="0"/>
              <a:t>Is it a tree?  Does it have broad leaves or needle leave?</a:t>
            </a:r>
          </a:p>
          <a:p>
            <a:r>
              <a:rPr lang="en-US" dirty="0"/>
              <a:t>Is it without woody tissue (herbaceous)?</a:t>
            </a:r>
          </a:p>
          <a:p>
            <a:r>
              <a:rPr lang="en-US" dirty="0"/>
              <a:t>Does it have flowers?</a:t>
            </a:r>
          </a:p>
          <a:p>
            <a:pPr marL="114300" indent="0">
              <a:buNone/>
            </a:pPr>
            <a:endParaRPr lang="en-US" dirty="0"/>
          </a:p>
          <a:p>
            <a:pPr marL="114300" indent="0">
              <a:buNone/>
            </a:pPr>
            <a:r>
              <a:rPr lang="en-US" dirty="0"/>
              <a:t>You will see that there are many types of plants.  A botanist is a scientist that studies plants.</a:t>
            </a:r>
          </a:p>
        </p:txBody>
      </p:sp>
      <p:pic>
        <p:nvPicPr>
          <p:cNvPr id="1026" name="Picture 2" descr="Walking Fast Big Bang Theory GIF by CBS">
            <a:extLst>
              <a:ext uri="{FF2B5EF4-FFF2-40B4-BE49-F238E27FC236}">
                <a16:creationId xmlns:a16="http://schemas.microsoft.com/office/drawing/2014/main" id="{0538AD02-040F-C9F8-81DC-CB9A5C39F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056" y="2480691"/>
            <a:ext cx="457200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71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96B0-DB03-497D-AD44-2246AA591C85}"/>
              </a:ext>
            </a:extLst>
          </p:cNvPr>
          <p:cNvSpPr>
            <a:spLocks noGrp="1"/>
          </p:cNvSpPr>
          <p:nvPr>
            <p:ph type="title"/>
          </p:nvPr>
        </p:nvSpPr>
        <p:spPr>
          <a:xfrm>
            <a:off x="731520" y="374361"/>
            <a:ext cx="4434840" cy="878367"/>
          </a:xfrm>
        </p:spPr>
        <p:txBody>
          <a:bodyPr>
            <a:normAutofit/>
          </a:bodyPr>
          <a:lstStyle/>
          <a:p>
            <a:r>
              <a:rPr lang="en-US" b="1" dirty="0"/>
              <a:t>What  is a Plant</a:t>
            </a:r>
          </a:p>
        </p:txBody>
      </p:sp>
      <p:pic>
        <p:nvPicPr>
          <p:cNvPr id="5" name="Content Placeholder 4">
            <a:extLst>
              <a:ext uri="{FF2B5EF4-FFF2-40B4-BE49-F238E27FC236}">
                <a16:creationId xmlns:a16="http://schemas.microsoft.com/office/drawing/2014/main" id="{741C2B0B-B6DF-46B8-9477-40CE278755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9338" y="602961"/>
            <a:ext cx="7963870" cy="5880678"/>
          </a:xfrm>
        </p:spPr>
      </p:pic>
      <p:sp>
        <p:nvSpPr>
          <p:cNvPr id="4" name="Content Placeholder 2">
            <a:extLst>
              <a:ext uri="{FF2B5EF4-FFF2-40B4-BE49-F238E27FC236}">
                <a16:creationId xmlns:a16="http://schemas.microsoft.com/office/drawing/2014/main" id="{20661064-8359-4385-B001-EFE2DC79656D}"/>
              </a:ext>
            </a:extLst>
          </p:cNvPr>
          <p:cNvSpPr txBox="1">
            <a:spLocks/>
          </p:cNvSpPr>
          <p:nvPr/>
        </p:nvSpPr>
        <p:spPr>
          <a:xfrm>
            <a:off x="420625" y="1901952"/>
            <a:ext cx="4268714" cy="4581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Makes their own food (photosynthesis)</a:t>
            </a:r>
          </a:p>
          <a:p>
            <a:r>
              <a:rPr lang="en-US" dirty="0"/>
              <a:t>Needs light </a:t>
            </a:r>
          </a:p>
          <a:p>
            <a:r>
              <a:rPr lang="en-US" dirty="0"/>
              <a:t>Needs water</a:t>
            </a:r>
          </a:p>
          <a:p>
            <a:r>
              <a:rPr lang="en-US" dirty="0"/>
              <a:t>Needs nutrients</a:t>
            </a:r>
          </a:p>
        </p:txBody>
      </p:sp>
    </p:spTree>
    <p:extLst>
      <p:ext uri="{BB962C8B-B14F-4D97-AF65-F5344CB8AC3E}">
        <p14:creationId xmlns:p14="http://schemas.microsoft.com/office/powerpoint/2010/main" val="28996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09C1-0AAA-4440-8EC3-0F55DB6265FD}"/>
              </a:ext>
            </a:extLst>
          </p:cNvPr>
          <p:cNvSpPr>
            <a:spLocks noGrp="1"/>
          </p:cNvSpPr>
          <p:nvPr>
            <p:ph type="title"/>
          </p:nvPr>
        </p:nvSpPr>
        <p:spPr>
          <a:xfrm>
            <a:off x="1859760" y="-100612"/>
            <a:ext cx="7976937" cy="1325563"/>
          </a:xfrm>
        </p:spPr>
        <p:txBody>
          <a:bodyPr/>
          <a:lstStyle/>
          <a:p>
            <a:r>
              <a:rPr lang="en-US" b="1" dirty="0"/>
              <a:t>There are many types of plants</a:t>
            </a:r>
          </a:p>
        </p:txBody>
      </p:sp>
      <p:sp>
        <p:nvSpPr>
          <p:cNvPr id="3" name="Content Placeholder 2">
            <a:extLst>
              <a:ext uri="{FF2B5EF4-FFF2-40B4-BE49-F238E27FC236}">
                <a16:creationId xmlns:a16="http://schemas.microsoft.com/office/drawing/2014/main" id="{D98948E5-7CFB-4436-BE26-901112D38C43}"/>
              </a:ext>
            </a:extLst>
          </p:cNvPr>
          <p:cNvSpPr>
            <a:spLocks noGrp="1"/>
          </p:cNvSpPr>
          <p:nvPr>
            <p:ph idx="1"/>
          </p:nvPr>
        </p:nvSpPr>
        <p:spPr>
          <a:xfrm>
            <a:off x="365760" y="1224951"/>
            <a:ext cx="4974336" cy="5140507"/>
          </a:xfrm>
        </p:spPr>
        <p:txBody>
          <a:bodyPr>
            <a:normAutofit/>
          </a:bodyPr>
          <a:lstStyle/>
          <a:p>
            <a:r>
              <a:rPr lang="en-US" dirty="0"/>
              <a:t>Plants are found on land and water</a:t>
            </a:r>
          </a:p>
          <a:p>
            <a:r>
              <a:rPr lang="en-US" dirty="0"/>
              <a:t>Trees are plants with woody tissue.</a:t>
            </a:r>
          </a:p>
          <a:p>
            <a:r>
              <a:rPr lang="en-US" dirty="0"/>
              <a:t>Small plants are herbaceous.</a:t>
            </a:r>
          </a:p>
          <a:p>
            <a:r>
              <a:rPr lang="en-US" dirty="0"/>
              <a:t>Some plants have leaves.</a:t>
            </a:r>
          </a:p>
          <a:p>
            <a:r>
              <a:rPr lang="en-US" dirty="0"/>
              <a:t>Some plants have flowers and pollen to make seeds.</a:t>
            </a:r>
          </a:p>
          <a:p>
            <a:r>
              <a:rPr lang="en-US" dirty="0"/>
              <a:t>We group plants on where they grow and identifying characteristics</a:t>
            </a:r>
          </a:p>
        </p:txBody>
      </p:sp>
      <p:pic>
        <p:nvPicPr>
          <p:cNvPr id="3076" name="Picture 4" descr="carolynnyoe — Gardening is therapeutic :) | Animated love images, Cute love  gif, Animation design">
            <a:extLst>
              <a:ext uri="{FF2B5EF4-FFF2-40B4-BE49-F238E27FC236}">
                <a16:creationId xmlns:a16="http://schemas.microsoft.com/office/drawing/2014/main" id="{BCA13104-F718-4CDE-88DB-5E1C0E3F6A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63171" y="952082"/>
            <a:ext cx="5413376" cy="54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6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37AD-3A86-4DB8-A33C-FB5A4EA577BA}"/>
              </a:ext>
            </a:extLst>
          </p:cNvPr>
          <p:cNvSpPr>
            <a:spLocks noGrp="1"/>
          </p:cNvSpPr>
          <p:nvPr>
            <p:ph type="title"/>
          </p:nvPr>
        </p:nvSpPr>
        <p:spPr>
          <a:xfrm>
            <a:off x="824196" y="4669"/>
            <a:ext cx="4231821" cy="1325563"/>
          </a:xfrm>
        </p:spPr>
        <p:txBody>
          <a:bodyPr/>
          <a:lstStyle/>
          <a:p>
            <a:r>
              <a:rPr lang="en-US" b="1" dirty="0">
                <a:solidFill>
                  <a:schemeClr val="accent6">
                    <a:lumMod val="75000"/>
                  </a:schemeClr>
                </a:solidFill>
                <a:latin typeface="Arial Rounded MT Bold" panose="020F0704030504030204" pitchFamily="34" charset="0"/>
              </a:rPr>
              <a:t>Plant Kingdom</a:t>
            </a:r>
          </a:p>
        </p:txBody>
      </p:sp>
      <p:sp>
        <p:nvSpPr>
          <p:cNvPr id="3" name="Content Placeholder 2">
            <a:extLst>
              <a:ext uri="{FF2B5EF4-FFF2-40B4-BE49-F238E27FC236}">
                <a16:creationId xmlns:a16="http://schemas.microsoft.com/office/drawing/2014/main" id="{33E3E656-5D2C-41E2-8964-980B41B9C89A}"/>
              </a:ext>
            </a:extLst>
          </p:cNvPr>
          <p:cNvSpPr>
            <a:spLocks noGrp="1"/>
          </p:cNvSpPr>
          <p:nvPr>
            <p:ph idx="1"/>
          </p:nvPr>
        </p:nvSpPr>
        <p:spPr>
          <a:xfrm>
            <a:off x="415827" y="1266558"/>
            <a:ext cx="2308654" cy="1729195"/>
          </a:xfrm>
        </p:spPr>
        <p:txBody>
          <a:bodyPr>
            <a:normAutofit fontScale="92500" lnSpcReduction="20000"/>
          </a:bodyPr>
          <a:lstStyle/>
          <a:p>
            <a:r>
              <a:rPr lang="en-US" dirty="0"/>
              <a:t>Green Algae</a:t>
            </a:r>
          </a:p>
          <a:p>
            <a:r>
              <a:rPr lang="en-US" dirty="0"/>
              <a:t>Bryophyta</a:t>
            </a:r>
          </a:p>
          <a:p>
            <a:r>
              <a:rPr lang="en-US" dirty="0"/>
              <a:t>Sphenopsid</a:t>
            </a:r>
          </a:p>
          <a:p>
            <a:r>
              <a:rPr lang="en-US" dirty="0" err="1"/>
              <a:t>Filicopsid</a:t>
            </a:r>
            <a:endParaRPr lang="en-US" dirty="0"/>
          </a:p>
          <a:p>
            <a:endParaRPr lang="en-US" dirty="0"/>
          </a:p>
        </p:txBody>
      </p:sp>
      <p:pic>
        <p:nvPicPr>
          <p:cNvPr id="4" name="Picture 3">
            <a:extLst>
              <a:ext uri="{FF2B5EF4-FFF2-40B4-BE49-F238E27FC236}">
                <a16:creationId xmlns:a16="http://schemas.microsoft.com/office/drawing/2014/main" id="{17FE891A-E290-4F53-A0CF-DAF402FE34D1}"/>
              </a:ext>
            </a:extLst>
          </p:cNvPr>
          <p:cNvPicPr>
            <a:picLocks noChangeAspect="1"/>
          </p:cNvPicPr>
          <p:nvPr/>
        </p:nvPicPr>
        <p:blipFill>
          <a:blip r:embed="rId2"/>
          <a:stretch>
            <a:fillRect/>
          </a:stretch>
        </p:blipFill>
        <p:spPr>
          <a:xfrm>
            <a:off x="5563962" y="365125"/>
            <a:ext cx="5648052" cy="6127750"/>
          </a:xfrm>
          <a:prstGeom prst="rect">
            <a:avLst/>
          </a:prstGeom>
        </p:spPr>
      </p:pic>
      <p:pic>
        <p:nvPicPr>
          <p:cNvPr id="5" name="Picture 2" descr="Time-Lapse: Watch Flowers Bloom Before Your Eyes animated gif">
            <a:extLst>
              <a:ext uri="{FF2B5EF4-FFF2-40B4-BE49-F238E27FC236}">
                <a16:creationId xmlns:a16="http://schemas.microsoft.com/office/drawing/2014/main" id="{A264D168-EECC-4FE4-878C-B209D42CE3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5827" y="3435197"/>
            <a:ext cx="4691080" cy="26387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392BEA3-2BED-4877-B596-5E2714E07A4D}"/>
              </a:ext>
            </a:extLst>
          </p:cNvPr>
          <p:cNvSpPr/>
          <p:nvPr/>
        </p:nvSpPr>
        <p:spPr>
          <a:xfrm>
            <a:off x="2642716" y="1266558"/>
            <a:ext cx="2724811" cy="1692771"/>
          </a:xfrm>
          <a:prstGeom prst="rect">
            <a:avLst/>
          </a:prstGeom>
        </p:spPr>
        <p:txBody>
          <a:bodyPr wrap="square">
            <a:spAutoFit/>
          </a:bodyPr>
          <a:lstStyle/>
          <a:p>
            <a:pPr marL="457200" indent="-457200">
              <a:buFont typeface="Arial" panose="020B0604020202020204" pitchFamily="34" charset="0"/>
              <a:buChar char="•"/>
            </a:pPr>
            <a:r>
              <a:rPr lang="en-US" sz="2600" dirty="0" err="1"/>
              <a:t>Lycopsid</a:t>
            </a:r>
            <a:endParaRPr lang="en-US" sz="2600" dirty="0"/>
          </a:p>
          <a:p>
            <a:pPr marL="457200" indent="-457200">
              <a:buFont typeface="Arial" panose="020B0604020202020204" pitchFamily="34" charset="0"/>
              <a:buChar char="•"/>
            </a:pPr>
            <a:r>
              <a:rPr lang="en-US" sz="2600" dirty="0"/>
              <a:t>Gymnosperm</a:t>
            </a:r>
          </a:p>
          <a:p>
            <a:pPr marL="457200" indent="-457200">
              <a:buFont typeface="Arial" panose="020B0604020202020204" pitchFamily="34" charset="0"/>
              <a:buChar char="•"/>
            </a:pPr>
            <a:r>
              <a:rPr lang="en-US" sz="2600" dirty="0"/>
              <a:t>Angiosperm (flowering)</a:t>
            </a:r>
          </a:p>
        </p:txBody>
      </p:sp>
      <p:sp>
        <p:nvSpPr>
          <p:cNvPr id="7" name="Oval 6">
            <a:extLst>
              <a:ext uri="{FF2B5EF4-FFF2-40B4-BE49-F238E27FC236}">
                <a16:creationId xmlns:a16="http://schemas.microsoft.com/office/drawing/2014/main" id="{8E08C276-9C2A-43E3-B606-DD87D480A1BC}"/>
              </a:ext>
            </a:extLst>
          </p:cNvPr>
          <p:cNvSpPr/>
          <p:nvPr/>
        </p:nvSpPr>
        <p:spPr>
          <a:xfrm rot="9045691">
            <a:off x="6016903" y="130510"/>
            <a:ext cx="1817048" cy="4917441"/>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05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29" name="Google Shape;129;p20"/>
          <p:cNvPicPr preferRelativeResize="0"/>
          <p:nvPr/>
        </p:nvPicPr>
        <p:blipFill>
          <a:blip r:embed="rId3">
            <a:alphaModFix/>
          </a:blip>
          <a:stretch>
            <a:fillRect/>
          </a:stretch>
        </p:blipFill>
        <p:spPr>
          <a:xfrm>
            <a:off x="660075" y="587125"/>
            <a:ext cx="10257802" cy="6270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0" y="387375"/>
            <a:ext cx="4252800" cy="5446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Arial Rounded"/>
              <a:buNone/>
            </a:pPr>
            <a:r>
              <a:rPr lang="en-US" sz="6000" b="1" dirty="0">
                <a:latin typeface="Arial Rounded"/>
                <a:ea typeface="Arial Rounded"/>
                <a:cs typeface="Arial Rounded"/>
                <a:sym typeface="Arial Rounded"/>
              </a:rPr>
              <a:t>Activity</a:t>
            </a:r>
            <a:br>
              <a:rPr lang="en-US" sz="6000" b="1" dirty="0">
                <a:latin typeface="Arial Rounded"/>
                <a:ea typeface="Arial Rounded"/>
                <a:cs typeface="Arial Rounded"/>
                <a:sym typeface="Arial Rounded"/>
              </a:rPr>
            </a:br>
            <a:endParaRPr dirty="0"/>
          </a:p>
          <a:p>
            <a:pPr marL="0" lvl="0" indent="0" algn="l" rtl="0">
              <a:spcBef>
                <a:spcPts val="0"/>
              </a:spcBef>
              <a:spcAft>
                <a:spcPts val="0"/>
              </a:spcAft>
              <a:buNone/>
            </a:pPr>
            <a:r>
              <a:rPr lang="en-US" sz="2700" dirty="0"/>
              <a:t>To know the age of a tree, count the rings.  Each ring represents a year.</a:t>
            </a:r>
            <a:endParaRPr sz="2700" dirty="0"/>
          </a:p>
          <a:p>
            <a:pPr marL="0" lvl="0" indent="0" algn="l" rtl="0">
              <a:spcBef>
                <a:spcPts val="0"/>
              </a:spcBef>
              <a:spcAft>
                <a:spcPts val="0"/>
              </a:spcAft>
              <a:buNone/>
            </a:pPr>
            <a:endParaRPr b="1" dirty="0"/>
          </a:p>
          <a:p>
            <a:pPr marL="0" lvl="0" indent="0" algn="l" rtl="0">
              <a:spcBef>
                <a:spcPts val="0"/>
              </a:spcBef>
              <a:spcAft>
                <a:spcPts val="0"/>
              </a:spcAft>
              <a:buNone/>
            </a:pPr>
            <a:r>
              <a:rPr lang="en-US" sz="2400" dirty="0"/>
              <a:t>Count the age of some tree sections.  The tree is made of woody tissue. </a:t>
            </a:r>
            <a:endParaRPr sz="2400" dirty="0"/>
          </a:p>
          <a:p>
            <a:pPr marL="0" lvl="0" indent="0" algn="l" rtl="0">
              <a:spcBef>
                <a:spcPts val="0"/>
              </a:spcBef>
              <a:spcAft>
                <a:spcPts val="0"/>
              </a:spcAft>
              <a:buNone/>
            </a:pPr>
            <a:endParaRPr b="1" dirty="0"/>
          </a:p>
        </p:txBody>
      </p:sp>
      <p:pic>
        <p:nvPicPr>
          <p:cNvPr id="116" name="Google Shape;116;p18"/>
          <p:cNvPicPr preferRelativeResize="0"/>
          <p:nvPr/>
        </p:nvPicPr>
        <p:blipFill>
          <a:blip r:embed="rId3">
            <a:alphaModFix/>
          </a:blip>
          <a:stretch>
            <a:fillRect/>
          </a:stretch>
        </p:blipFill>
        <p:spPr>
          <a:xfrm>
            <a:off x="4172557" y="0"/>
            <a:ext cx="8019437"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35" name="Google Shape;135;p21"/>
          <p:cNvPicPr preferRelativeResize="0"/>
          <p:nvPr/>
        </p:nvPicPr>
        <p:blipFill>
          <a:blip r:embed="rId3">
            <a:alphaModFix/>
          </a:blip>
          <a:stretch>
            <a:fillRect/>
          </a:stretch>
        </p:blipFill>
        <p:spPr>
          <a:xfrm>
            <a:off x="467590" y="1103075"/>
            <a:ext cx="5268365" cy="4351200"/>
          </a:xfrm>
          <a:prstGeom prst="rect">
            <a:avLst/>
          </a:prstGeom>
          <a:noFill/>
          <a:ln>
            <a:noFill/>
          </a:ln>
        </p:spPr>
      </p:pic>
      <p:sp>
        <p:nvSpPr>
          <p:cNvPr id="136" name="Google Shape;136;p21"/>
          <p:cNvSpPr txBox="1"/>
          <p:nvPr/>
        </p:nvSpPr>
        <p:spPr>
          <a:xfrm>
            <a:off x="467600" y="333975"/>
            <a:ext cx="4631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a:latin typeface="Calibri"/>
                <a:ea typeface="Calibri"/>
                <a:cs typeface="Calibri"/>
                <a:sym typeface="Calibri"/>
              </a:rPr>
              <a:t>broadleaf are </a:t>
            </a:r>
            <a:r>
              <a:rPr lang="en-US" sz="3200" i="1">
                <a:latin typeface="Calibri"/>
                <a:ea typeface="Calibri"/>
                <a:cs typeface="Calibri"/>
                <a:sym typeface="Calibri"/>
              </a:rPr>
              <a:t>angiosperms</a:t>
            </a:r>
            <a:endParaRPr sz="3200" i="1">
              <a:latin typeface="Calibri"/>
              <a:ea typeface="Calibri"/>
              <a:cs typeface="Calibri"/>
              <a:sym typeface="Calibri"/>
            </a:endParaRPr>
          </a:p>
        </p:txBody>
      </p:sp>
      <p:sp>
        <p:nvSpPr>
          <p:cNvPr id="137" name="Google Shape;137;p21"/>
          <p:cNvSpPr txBox="1"/>
          <p:nvPr/>
        </p:nvSpPr>
        <p:spPr>
          <a:xfrm>
            <a:off x="6817125" y="364725"/>
            <a:ext cx="507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Calibri"/>
                <a:ea typeface="Calibri"/>
                <a:cs typeface="Calibri"/>
                <a:sym typeface="Calibri"/>
              </a:rPr>
              <a:t>needleleaf are </a:t>
            </a:r>
            <a:r>
              <a:rPr lang="en-US" sz="3000" i="1">
                <a:latin typeface="Calibri"/>
                <a:ea typeface="Calibri"/>
                <a:cs typeface="Calibri"/>
                <a:sym typeface="Calibri"/>
              </a:rPr>
              <a:t>gymnosperms</a:t>
            </a:r>
            <a:endParaRPr sz="3000" i="1">
              <a:latin typeface="Calibri"/>
              <a:ea typeface="Calibri"/>
              <a:cs typeface="Calibri"/>
              <a:sym typeface="Calibri"/>
            </a:endParaRPr>
          </a:p>
        </p:txBody>
      </p:sp>
      <p:pic>
        <p:nvPicPr>
          <p:cNvPr id="138" name="Google Shape;138;p21"/>
          <p:cNvPicPr preferRelativeResize="0"/>
          <p:nvPr/>
        </p:nvPicPr>
        <p:blipFill>
          <a:blip r:embed="rId4">
            <a:alphaModFix/>
          </a:blip>
          <a:stretch>
            <a:fillRect/>
          </a:stretch>
        </p:blipFill>
        <p:spPr>
          <a:xfrm>
            <a:off x="7065663" y="1103063"/>
            <a:ext cx="3533075" cy="5309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334000" y="365125"/>
            <a:ext cx="5076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i="1"/>
              <a:t>angiosperms</a:t>
            </a:r>
            <a:r>
              <a:rPr lang="en-US"/>
              <a:t> use flowers for seeds		   </a:t>
            </a:r>
            <a:endParaRPr/>
          </a:p>
        </p:txBody>
      </p:sp>
      <p:pic>
        <p:nvPicPr>
          <p:cNvPr id="144" name="Google Shape;144;p22"/>
          <p:cNvPicPr preferRelativeResize="0"/>
          <p:nvPr/>
        </p:nvPicPr>
        <p:blipFill>
          <a:blip r:embed="rId3">
            <a:alphaModFix/>
          </a:blip>
          <a:stretch>
            <a:fillRect/>
          </a:stretch>
        </p:blipFill>
        <p:spPr>
          <a:xfrm>
            <a:off x="6100900" y="2378873"/>
            <a:ext cx="5388400" cy="2694200"/>
          </a:xfrm>
          <a:prstGeom prst="rect">
            <a:avLst/>
          </a:prstGeom>
          <a:noFill/>
          <a:ln>
            <a:noFill/>
          </a:ln>
        </p:spPr>
      </p:pic>
      <p:pic>
        <p:nvPicPr>
          <p:cNvPr id="145" name="Google Shape;145;p22"/>
          <p:cNvPicPr preferRelativeResize="0"/>
          <p:nvPr/>
        </p:nvPicPr>
        <p:blipFill>
          <a:blip r:embed="rId4">
            <a:alphaModFix/>
          </a:blip>
          <a:stretch>
            <a:fillRect/>
          </a:stretch>
        </p:blipFill>
        <p:spPr>
          <a:xfrm>
            <a:off x="553200" y="1820975"/>
            <a:ext cx="4762500" cy="3810000"/>
          </a:xfrm>
          <a:prstGeom prst="rect">
            <a:avLst/>
          </a:prstGeom>
          <a:noFill/>
          <a:ln>
            <a:noFill/>
          </a:ln>
        </p:spPr>
      </p:pic>
      <p:sp>
        <p:nvSpPr>
          <p:cNvPr id="146" name="Google Shape;146;p22"/>
          <p:cNvSpPr txBox="1"/>
          <p:nvPr/>
        </p:nvSpPr>
        <p:spPr>
          <a:xfrm>
            <a:off x="11311250" y="1046525"/>
            <a:ext cx="93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7" name="Google Shape;147;p22"/>
          <p:cNvSpPr txBox="1"/>
          <p:nvPr/>
        </p:nvSpPr>
        <p:spPr>
          <a:xfrm>
            <a:off x="6256800" y="512125"/>
            <a:ext cx="50766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i="1">
                <a:latin typeface="Calibri"/>
                <a:ea typeface="Calibri"/>
                <a:cs typeface="Calibri"/>
                <a:sym typeface="Calibri"/>
              </a:rPr>
              <a:t>gymnosperms</a:t>
            </a:r>
            <a:r>
              <a:rPr lang="en-US" sz="4400">
                <a:latin typeface="Calibri"/>
                <a:ea typeface="Calibri"/>
                <a:cs typeface="Calibri"/>
                <a:sym typeface="Calibri"/>
              </a:rPr>
              <a:t> have cones for seeds</a:t>
            </a:r>
            <a:endParaRPr sz="4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3"/>
          <p:cNvPicPr preferRelativeResize="0"/>
          <p:nvPr/>
        </p:nvPicPr>
        <p:blipFill rotWithShape="1">
          <a:blip r:embed="rId3">
            <a:alphaModFix/>
          </a:blip>
          <a:srcRect/>
          <a:stretch/>
        </p:blipFill>
        <p:spPr>
          <a:xfrm>
            <a:off x="3990602" y="1462052"/>
            <a:ext cx="7881350" cy="5248250"/>
          </a:xfrm>
          <a:prstGeom prst="rect">
            <a:avLst/>
          </a:prstGeom>
          <a:noFill/>
          <a:ln>
            <a:noFill/>
          </a:ln>
        </p:spPr>
      </p:pic>
      <p:sp>
        <p:nvSpPr>
          <p:cNvPr id="153" name="Google Shape;153;p23"/>
          <p:cNvSpPr txBox="1">
            <a:spLocks noGrp="1"/>
          </p:cNvSpPr>
          <p:nvPr>
            <p:ph type="title"/>
          </p:nvPr>
        </p:nvSpPr>
        <p:spPr>
          <a:xfrm>
            <a:off x="3718450" y="0"/>
            <a:ext cx="9260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Arial Rounded"/>
              <a:buNone/>
            </a:pPr>
            <a:r>
              <a:rPr lang="en-US" sz="6000" b="1">
                <a:latin typeface="Arial Rounded"/>
                <a:ea typeface="Arial Rounded"/>
                <a:cs typeface="Arial Rounded"/>
                <a:sym typeface="Arial Rounded"/>
              </a:rPr>
              <a:t>Activity–</a:t>
            </a:r>
            <a:endParaRPr/>
          </a:p>
        </p:txBody>
      </p:sp>
      <p:sp>
        <p:nvSpPr>
          <p:cNvPr id="154" name="Google Shape;154;p23"/>
          <p:cNvSpPr txBox="1"/>
          <p:nvPr/>
        </p:nvSpPr>
        <p:spPr>
          <a:xfrm>
            <a:off x="222675" y="1325700"/>
            <a:ext cx="3651600" cy="4062620"/>
          </a:xfrm>
          <a:prstGeom prst="rect">
            <a:avLst/>
          </a:prstGeom>
          <a:noFill/>
          <a:ln>
            <a:noFill/>
          </a:ln>
        </p:spPr>
        <p:txBody>
          <a:bodyPr spcFirstLastPara="1" wrap="square" lIns="91425" tIns="91425" rIns="91425" bIns="91425" anchor="ctr" anchorCtr="0">
            <a:spAutoFit/>
          </a:bodyPr>
          <a:lstStyle/>
          <a:p>
            <a:pPr marL="457200" lvl="0" indent="-457200" algn="l" rtl="0">
              <a:spcBef>
                <a:spcPts val="0"/>
              </a:spcBef>
              <a:spcAft>
                <a:spcPts val="0"/>
              </a:spcAft>
              <a:buSzPts val="3600"/>
              <a:buFont typeface="Calibri"/>
              <a:buAutoNum type="arabicPeriod"/>
            </a:pPr>
            <a:r>
              <a:rPr lang="en-US" sz="3600" dirty="0">
                <a:latin typeface="Calibri"/>
                <a:ea typeface="Calibri"/>
                <a:cs typeface="Calibri"/>
                <a:sym typeface="Calibri"/>
              </a:rPr>
              <a:t>Match the samples with their drawing</a:t>
            </a:r>
            <a:endParaRPr sz="3600" dirty="0">
              <a:latin typeface="Calibri"/>
              <a:ea typeface="Calibri"/>
              <a:cs typeface="Calibri"/>
              <a:sym typeface="Calibri"/>
            </a:endParaRPr>
          </a:p>
          <a:p>
            <a:pPr marL="457200" lvl="0" indent="-457200" algn="l" rtl="0">
              <a:spcBef>
                <a:spcPts val="0"/>
              </a:spcBef>
              <a:spcAft>
                <a:spcPts val="0"/>
              </a:spcAft>
              <a:buSzPts val="3600"/>
              <a:buFont typeface="Calibri"/>
              <a:buAutoNum type="arabicPeriod"/>
            </a:pPr>
            <a:r>
              <a:rPr lang="en-US" sz="3600" dirty="0">
                <a:latin typeface="Calibri"/>
                <a:ea typeface="Calibri"/>
                <a:cs typeface="Calibri"/>
                <a:sym typeface="Calibri"/>
              </a:rPr>
              <a:t>Sort the living samples into needle and broadleaf</a:t>
            </a:r>
            <a:endParaRPr sz="3600"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736</Words>
  <Application>Microsoft Office PowerPoint</Application>
  <PresentationFormat>Widescreen</PresentationFormat>
  <Paragraphs>59</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vt:lpstr>
      <vt:lpstr>Arial Rounded MT Bold</vt:lpstr>
      <vt:lpstr>Calibri</vt:lpstr>
      <vt:lpstr>Office Theme</vt:lpstr>
      <vt:lpstr>Mattos Science Magnet Docent Program</vt:lpstr>
      <vt:lpstr>What  is a Plant</vt:lpstr>
      <vt:lpstr>There are many types of plants</vt:lpstr>
      <vt:lpstr>Plant Kingdom</vt:lpstr>
      <vt:lpstr>PowerPoint Presentation</vt:lpstr>
      <vt:lpstr>Activity  To know the age of a tree, count the rings.  Each ring represents a year.  Count the age of some tree sections.  The tree is made of woody tissue.  </vt:lpstr>
      <vt:lpstr>PowerPoint Presentation</vt:lpstr>
      <vt:lpstr>angiosperms use flowers for seeds     </vt:lpstr>
      <vt:lpstr>Activity–</vt:lpstr>
      <vt:lpstr>Activity</vt:lpstr>
      <vt:lpstr>On your way home or school playground classify plants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blueford</dc:creator>
  <cp:lastModifiedBy>Joyce Blueford</cp:lastModifiedBy>
  <cp:revision>5</cp:revision>
  <dcterms:modified xsi:type="dcterms:W3CDTF">2024-07-19T23:11:55Z</dcterms:modified>
</cp:coreProperties>
</file>