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29" r:id="rId3"/>
    <p:sldId id="327" r:id="rId4"/>
    <p:sldId id="258" r:id="rId5"/>
    <p:sldId id="323" r:id="rId6"/>
    <p:sldId id="339" r:id="rId7"/>
    <p:sldId id="330" r:id="rId8"/>
    <p:sldId id="341" r:id="rId9"/>
    <p:sldId id="322" r:id="rId10"/>
    <p:sldId id="340" r:id="rId11"/>
    <p:sldId id="336" r:id="rId12"/>
    <p:sldId id="335" r:id="rId13"/>
    <p:sldId id="33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8E990-6E96-417E-B334-23DAF8065770}" type="datetimeFigureOut">
              <a:rPr lang="en-US" smtClean="0"/>
              <a:t>7/19/2024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AA063-C7C3-477A-8BB6-EAEB2CC3A309}" type="slidenum">
              <a:rPr lang="en-US" smtClean="0"/>
              <a:t>‹#›</a:t>
            </a:fld>
            <a:endParaRPr lang="en-US"/>
          </a:p>
        </p:txBody>
      </p:sp>
    </p:spTree>
    <p:extLst>
      <p:ext uri="{BB962C8B-B14F-4D97-AF65-F5344CB8AC3E}">
        <p14:creationId xmlns:p14="http://schemas.microsoft.com/office/powerpoint/2010/main" val="3853730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ef366c90d0_0_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ef366c90d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8414-DFF8-410B-A625-CD56EFF683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B08498-07B6-3880-F825-15FF061B33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AEC019-7C8E-E15D-8887-D3F15219A3D3}"/>
              </a:ext>
            </a:extLst>
          </p:cNvPr>
          <p:cNvSpPr>
            <a:spLocks noGrp="1"/>
          </p:cNvSpPr>
          <p:nvPr>
            <p:ph type="dt" sz="half" idx="10"/>
          </p:nvPr>
        </p:nvSpPr>
        <p:spPr/>
        <p:txBody>
          <a:bodyPr/>
          <a:lstStyle/>
          <a:p>
            <a:fld id="{00D28BC5-D088-413A-89E3-E92D770666E3}" type="datetimeFigureOut">
              <a:rPr lang="en-US" smtClean="0"/>
              <a:t>7/19/2024</a:t>
            </a:fld>
            <a:endParaRPr lang="en-US"/>
          </a:p>
        </p:txBody>
      </p:sp>
      <p:sp>
        <p:nvSpPr>
          <p:cNvPr id="5" name="Footer Placeholder 4">
            <a:extLst>
              <a:ext uri="{FF2B5EF4-FFF2-40B4-BE49-F238E27FC236}">
                <a16:creationId xmlns:a16="http://schemas.microsoft.com/office/drawing/2014/main" id="{521F498D-51EA-DCF5-CDF5-A7207EC06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EAA42-1C88-5695-2E36-585E0FD4D61F}"/>
              </a:ext>
            </a:extLst>
          </p:cNvPr>
          <p:cNvSpPr>
            <a:spLocks noGrp="1"/>
          </p:cNvSpPr>
          <p:nvPr>
            <p:ph type="sldNum" sz="quarter" idx="12"/>
          </p:nvPr>
        </p:nvSpPr>
        <p:spPr/>
        <p:txBody>
          <a:bodyPr/>
          <a:lstStyle/>
          <a:p>
            <a:fld id="{20238577-A9A6-4461-81C2-959DF67C9D31}" type="slidenum">
              <a:rPr lang="en-US" smtClean="0"/>
              <a:t>‹#›</a:t>
            </a:fld>
            <a:endParaRPr lang="en-US"/>
          </a:p>
        </p:txBody>
      </p:sp>
    </p:spTree>
    <p:extLst>
      <p:ext uri="{BB962C8B-B14F-4D97-AF65-F5344CB8AC3E}">
        <p14:creationId xmlns:p14="http://schemas.microsoft.com/office/powerpoint/2010/main" val="366713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23D8-D5BE-6BAD-7245-022B88F414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4680E8-5A14-6B13-49CB-EC126A731C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1C351-D150-2CA6-3FE8-DBA1D780DBAE}"/>
              </a:ext>
            </a:extLst>
          </p:cNvPr>
          <p:cNvSpPr>
            <a:spLocks noGrp="1"/>
          </p:cNvSpPr>
          <p:nvPr>
            <p:ph type="dt" sz="half" idx="10"/>
          </p:nvPr>
        </p:nvSpPr>
        <p:spPr/>
        <p:txBody>
          <a:bodyPr/>
          <a:lstStyle/>
          <a:p>
            <a:fld id="{00D28BC5-D088-413A-89E3-E92D770666E3}" type="datetimeFigureOut">
              <a:rPr lang="en-US" smtClean="0"/>
              <a:t>7/19/2024</a:t>
            </a:fld>
            <a:endParaRPr lang="en-US"/>
          </a:p>
        </p:txBody>
      </p:sp>
      <p:sp>
        <p:nvSpPr>
          <p:cNvPr id="5" name="Footer Placeholder 4">
            <a:extLst>
              <a:ext uri="{FF2B5EF4-FFF2-40B4-BE49-F238E27FC236}">
                <a16:creationId xmlns:a16="http://schemas.microsoft.com/office/drawing/2014/main" id="{F382CB4C-F660-45F4-C5DD-68DEB2955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5CF05-D5B6-FEBB-77C3-42572145BE49}"/>
              </a:ext>
            </a:extLst>
          </p:cNvPr>
          <p:cNvSpPr>
            <a:spLocks noGrp="1"/>
          </p:cNvSpPr>
          <p:nvPr>
            <p:ph type="sldNum" sz="quarter" idx="12"/>
          </p:nvPr>
        </p:nvSpPr>
        <p:spPr/>
        <p:txBody>
          <a:bodyPr/>
          <a:lstStyle/>
          <a:p>
            <a:fld id="{20238577-A9A6-4461-81C2-959DF67C9D31}" type="slidenum">
              <a:rPr lang="en-US" smtClean="0"/>
              <a:t>‹#›</a:t>
            </a:fld>
            <a:endParaRPr lang="en-US"/>
          </a:p>
        </p:txBody>
      </p:sp>
    </p:spTree>
    <p:extLst>
      <p:ext uri="{BB962C8B-B14F-4D97-AF65-F5344CB8AC3E}">
        <p14:creationId xmlns:p14="http://schemas.microsoft.com/office/powerpoint/2010/main" val="44544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D93DA6-745A-558E-5DF1-B7135AF2CA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9E436-A1C0-5AC8-ACB7-CD0391EFA2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099B3-3713-A633-13F8-7DE0F7119DC8}"/>
              </a:ext>
            </a:extLst>
          </p:cNvPr>
          <p:cNvSpPr>
            <a:spLocks noGrp="1"/>
          </p:cNvSpPr>
          <p:nvPr>
            <p:ph type="dt" sz="half" idx="10"/>
          </p:nvPr>
        </p:nvSpPr>
        <p:spPr/>
        <p:txBody>
          <a:bodyPr/>
          <a:lstStyle/>
          <a:p>
            <a:fld id="{00D28BC5-D088-413A-89E3-E92D770666E3}" type="datetimeFigureOut">
              <a:rPr lang="en-US" smtClean="0"/>
              <a:t>7/19/2024</a:t>
            </a:fld>
            <a:endParaRPr lang="en-US"/>
          </a:p>
        </p:txBody>
      </p:sp>
      <p:sp>
        <p:nvSpPr>
          <p:cNvPr id="5" name="Footer Placeholder 4">
            <a:extLst>
              <a:ext uri="{FF2B5EF4-FFF2-40B4-BE49-F238E27FC236}">
                <a16:creationId xmlns:a16="http://schemas.microsoft.com/office/drawing/2014/main" id="{1382539A-26FB-2469-011A-0FE48F1B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DD797-F32F-D073-AC01-B14CA1723478}"/>
              </a:ext>
            </a:extLst>
          </p:cNvPr>
          <p:cNvSpPr>
            <a:spLocks noGrp="1"/>
          </p:cNvSpPr>
          <p:nvPr>
            <p:ph type="sldNum" sz="quarter" idx="12"/>
          </p:nvPr>
        </p:nvSpPr>
        <p:spPr/>
        <p:txBody>
          <a:bodyPr/>
          <a:lstStyle/>
          <a:p>
            <a:fld id="{20238577-A9A6-4461-81C2-959DF67C9D31}" type="slidenum">
              <a:rPr lang="en-US" smtClean="0"/>
              <a:t>‹#›</a:t>
            </a:fld>
            <a:endParaRPr lang="en-US"/>
          </a:p>
        </p:txBody>
      </p:sp>
    </p:spTree>
    <p:extLst>
      <p:ext uri="{BB962C8B-B14F-4D97-AF65-F5344CB8AC3E}">
        <p14:creationId xmlns:p14="http://schemas.microsoft.com/office/powerpoint/2010/main" val="380132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tx">
  <p:cSld name="1_Title and Conten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0504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7D2E-38C8-67D8-1A64-EFA21DF207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88C7F-2072-C639-19AD-E1DED8C6C0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68CB9-8B7F-FB53-4222-040DA1ACE4F0}"/>
              </a:ext>
            </a:extLst>
          </p:cNvPr>
          <p:cNvSpPr>
            <a:spLocks noGrp="1"/>
          </p:cNvSpPr>
          <p:nvPr>
            <p:ph type="dt" sz="half" idx="10"/>
          </p:nvPr>
        </p:nvSpPr>
        <p:spPr/>
        <p:txBody>
          <a:bodyPr/>
          <a:lstStyle/>
          <a:p>
            <a:fld id="{00D28BC5-D088-413A-89E3-E92D770666E3}" type="datetimeFigureOut">
              <a:rPr lang="en-US" smtClean="0"/>
              <a:t>7/19/2024</a:t>
            </a:fld>
            <a:endParaRPr lang="en-US"/>
          </a:p>
        </p:txBody>
      </p:sp>
      <p:sp>
        <p:nvSpPr>
          <p:cNvPr id="5" name="Footer Placeholder 4">
            <a:extLst>
              <a:ext uri="{FF2B5EF4-FFF2-40B4-BE49-F238E27FC236}">
                <a16:creationId xmlns:a16="http://schemas.microsoft.com/office/drawing/2014/main" id="{BE182469-6074-373A-D7A5-9EC7BE6C7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55634-84BE-50B4-1D22-DC3E7E0304AA}"/>
              </a:ext>
            </a:extLst>
          </p:cNvPr>
          <p:cNvSpPr>
            <a:spLocks noGrp="1"/>
          </p:cNvSpPr>
          <p:nvPr>
            <p:ph type="sldNum" sz="quarter" idx="12"/>
          </p:nvPr>
        </p:nvSpPr>
        <p:spPr/>
        <p:txBody>
          <a:bodyPr/>
          <a:lstStyle/>
          <a:p>
            <a:fld id="{20238577-A9A6-4461-81C2-959DF67C9D31}" type="slidenum">
              <a:rPr lang="en-US" smtClean="0"/>
              <a:t>‹#›</a:t>
            </a:fld>
            <a:endParaRPr lang="en-US"/>
          </a:p>
        </p:txBody>
      </p:sp>
    </p:spTree>
    <p:extLst>
      <p:ext uri="{BB962C8B-B14F-4D97-AF65-F5344CB8AC3E}">
        <p14:creationId xmlns:p14="http://schemas.microsoft.com/office/powerpoint/2010/main" val="392382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2427-8DF7-A199-12DF-D53E078E97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DB1E49-B60D-5525-B42A-1B43E47E3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26F466-B71D-AC78-7258-0D9FAD11E8F9}"/>
              </a:ext>
            </a:extLst>
          </p:cNvPr>
          <p:cNvSpPr>
            <a:spLocks noGrp="1"/>
          </p:cNvSpPr>
          <p:nvPr>
            <p:ph type="dt" sz="half" idx="10"/>
          </p:nvPr>
        </p:nvSpPr>
        <p:spPr/>
        <p:txBody>
          <a:bodyPr/>
          <a:lstStyle/>
          <a:p>
            <a:fld id="{00D28BC5-D088-413A-89E3-E92D770666E3}" type="datetimeFigureOut">
              <a:rPr lang="en-US" smtClean="0"/>
              <a:t>7/19/2024</a:t>
            </a:fld>
            <a:endParaRPr lang="en-US"/>
          </a:p>
        </p:txBody>
      </p:sp>
      <p:sp>
        <p:nvSpPr>
          <p:cNvPr id="5" name="Footer Placeholder 4">
            <a:extLst>
              <a:ext uri="{FF2B5EF4-FFF2-40B4-BE49-F238E27FC236}">
                <a16:creationId xmlns:a16="http://schemas.microsoft.com/office/drawing/2014/main" id="{8B7651AD-4626-DA78-0075-74729C6D5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E12E55-6289-3B4D-F5F4-CE8164AD74E0}"/>
              </a:ext>
            </a:extLst>
          </p:cNvPr>
          <p:cNvSpPr>
            <a:spLocks noGrp="1"/>
          </p:cNvSpPr>
          <p:nvPr>
            <p:ph type="sldNum" sz="quarter" idx="12"/>
          </p:nvPr>
        </p:nvSpPr>
        <p:spPr/>
        <p:txBody>
          <a:bodyPr/>
          <a:lstStyle/>
          <a:p>
            <a:fld id="{20238577-A9A6-4461-81C2-959DF67C9D31}" type="slidenum">
              <a:rPr lang="en-US" smtClean="0"/>
              <a:t>‹#›</a:t>
            </a:fld>
            <a:endParaRPr lang="en-US"/>
          </a:p>
        </p:txBody>
      </p:sp>
    </p:spTree>
    <p:extLst>
      <p:ext uri="{BB962C8B-B14F-4D97-AF65-F5344CB8AC3E}">
        <p14:creationId xmlns:p14="http://schemas.microsoft.com/office/powerpoint/2010/main" val="298261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CFF5-9B30-0C5A-656E-7E07B5FFA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DEC8F8-FBC6-5A33-EB25-DF12519E17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D1F903-EBDF-32AB-607B-0D183314BC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A14F73-929A-A34C-AEAE-03215C3AEA68}"/>
              </a:ext>
            </a:extLst>
          </p:cNvPr>
          <p:cNvSpPr>
            <a:spLocks noGrp="1"/>
          </p:cNvSpPr>
          <p:nvPr>
            <p:ph type="dt" sz="half" idx="10"/>
          </p:nvPr>
        </p:nvSpPr>
        <p:spPr/>
        <p:txBody>
          <a:bodyPr/>
          <a:lstStyle/>
          <a:p>
            <a:fld id="{00D28BC5-D088-413A-89E3-E92D770666E3}" type="datetimeFigureOut">
              <a:rPr lang="en-US" smtClean="0"/>
              <a:t>7/19/2024</a:t>
            </a:fld>
            <a:endParaRPr lang="en-US"/>
          </a:p>
        </p:txBody>
      </p:sp>
      <p:sp>
        <p:nvSpPr>
          <p:cNvPr id="6" name="Footer Placeholder 5">
            <a:extLst>
              <a:ext uri="{FF2B5EF4-FFF2-40B4-BE49-F238E27FC236}">
                <a16:creationId xmlns:a16="http://schemas.microsoft.com/office/drawing/2014/main" id="{57957BD9-0CAC-81C6-4D54-C623B6FC79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697B6C-EE8D-E6DE-4221-7FACBDD04852}"/>
              </a:ext>
            </a:extLst>
          </p:cNvPr>
          <p:cNvSpPr>
            <a:spLocks noGrp="1"/>
          </p:cNvSpPr>
          <p:nvPr>
            <p:ph type="sldNum" sz="quarter" idx="12"/>
          </p:nvPr>
        </p:nvSpPr>
        <p:spPr/>
        <p:txBody>
          <a:bodyPr/>
          <a:lstStyle/>
          <a:p>
            <a:fld id="{20238577-A9A6-4461-81C2-959DF67C9D31}" type="slidenum">
              <a:rPr lang="en-US" smtClean="0"/>
              <a:t>‹#›</a:t>
            </a:fld>
            <a:endParaRPr lang="en-US"/>
          </a:p>
        </p:txBody>
      </p:sp>
    </p:spTree>
    <p:extLst>
      <p:ext uri="{BB962C8B-B14F-4D97-AF65-F5344CB8AC3E}">
        <p14:creationId xmlns:p14="http://schemas.microsoft.com/office/powerpoint/2010/main" val="125502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B66B-9968-6B19-B055-FCC6040543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2F0BEB-D796-2D0E-D09C-F560C3E0C0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AC4690-BE02-C1AD-6857-43807A291B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3267B3-957B-733F-E709-E452E03DD3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7F7CD8-8B9B-F05B-1748-BF9198D98E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C8A60D-2F20-C29C-97E7-3D2C9FEA2445}"/>
              </a:ext>
            </a:extLst>
          </p:cNvPr>
          <p:cNvSpPr>
            <a:spLocks noGrp="1"/>
          </p:cNvSpPr>
          <p:nvPr>
            <p:ph type="dt" sz="half" idx="10"/>
          </p:nvPr>
        </p:nvSpPr>
        <p:spPr/>
        <p:txBody>
          <a:bodyPr/>
          <a:lstStyle/>
          <a:p>
            <a:fld id="{00D28BC5-D088-413A-89E3-E92D770666E3}" type="datetimeFigureOut">
              <a:rPr lang="en-US" smtClean="0"/>
              <a:t>7/19/2024</a:t>
            </a:fld>
            <a:endParaRPr lang="en-US"/>
          </a:p>
        </p:txBody>
      </p:sp>
      <p:sp>
        <p:nvSpPr>
          <p:cNvPr id="8" name="Footer Placeholder 7">
            <a:extLst>
              <a:ext uri="{FF2B5EF4-FFF2-40B4-BE49-F238E27FC236}">
                <a16:creationId xmlns:a16="http://schemas.microsoft.com/office/drawing/2014/main" id="{87FAF053-25A3-2D28-6ADB-D010FC19F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8E1AE0-CACA-1A3C-4F05-8642BC814755}"/>
              </a:ext>
            </a:extLst>
          </p:cNvPr>
          <p:cNvSpPr>
            <a:spLocks noGrp="1"/>
          </p:cNvSpPr>
          <p:nvPr>
            <p:ph type="sldNum" sz="quarter" idx="12"/>
          </p:nvPr>
        </p:nvSpPr>
        <p:spPr/>
        <p:txBody>
          <a:bodyPr/>
          <a:lstStyle/>
          <a:p>
            <a:fld id="{20238577-A9A6-4461-81C2-959DF67C9D31}" type="slidenum">
              <a:rPr lang="en-US" smtClean="0"/>
              <a:t>‹#›</a:t>
            </a:fld>
            <a:endParaRPr lang="en-US"/>
          </a:p>
        </p:txBody>
      </p:sp>
    </p:spTree>
    <p:extLst>
      <p:ext uri="{BB962C8B-B14F-4D97-AF65-F5344CB8AC3E}">
        <p14:creationId xmlns:p14="http://schemas.microsoft.com/office/powerpoint/2010/main" val="168987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300A-33BE-4233-029E-D95FDE317B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785E17-BC69-763A-1CDA-FCF65255CA5E}"/>
              </a:ext>
            </a:extLst>
          </p:cNvPr>
          <p:cNvSpPr>
            <a:spLocks noGrp="1"/>
          </p:cNvSpPr>
          <p:nvPr>
            <p:ph type="dt" sz="half" idx="10"/>
          </p:nvPr>
        </p:nvSpPr>
        <p:spPr/>
        <p:txBody>
          <a:bodyPr/>
          <a:lstStyle/>
          <a:p>
            <a:fld id="{00D28BC5-D088-413A-89E3-E92D770666E3}" type="datetimeFigureOut">
              <a:rPr lang="en-US" smtClean="0"/>
              <a:t>7/19/2024</a:t>
            </a:fld>
            <a:endParaRPr lang="en-US"/>
          </a:p>
        </p:txBody>
      </p:sp>
      <p:sp>
        <p:nvSpPr>
          <p:cNvPr id="4" name="Footer Placeholder 3">
            <a:extLst>
              <a:ext uri="{FF2B5EF4-FFF2-40B4-BE49-F238E27FC236}">
                <a16:creationId xmlns:a16="http://schemas.microsoft.com/office/drawing/2014/main" id="{6C1B2A74-D7B5-E0D8-E611-66E74CF1C3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39923B-6D47-D703-9C46-63B6CD5C3347}"/>
              </a:ext>
            </a:extLst>
          </p:cNvPr>
          <p:cNvSpPr>
            <a:spLocks noGrp="1"/>
          </p:cNvSpPr>
          <p:nvPr>
            <p:ph type="sldNum" sz="quarter" idx="12"/>
          </p:nvPr>
        </p:nvSpPr>
        <p:spPr/>
        <p:txBody>
          <a:bodyPr/>
          <a:lstStyle/>
          <a:p>
            <a:fld id="{20238577-A9A6-4461-81C2-959DF67C9D31}" type="slidenum">
              <a:rPr lang="en-US" smtClean="0"/>
              <a:t>‹#›</a:t>
            </a:fld>
            <a:endParaRPr lang="en-US"/>
          </a:p>
        </p:txBody>
      </p:sp>
    </p:spTree>
    <p:extLst>
      <p:ext uri="{BB962C8B-B14F-4D97-AF65-F5344CB8AC3E}">
        <p14:creationId xmlns:p14="http://schemas.microsoft.com/office/powerpoint/2010/main" val="405698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E769D-E4FE-0C57-D047-DA69F26C3AC3}"/>
              </a:ext>
            </a:extLst>
          </p:cNvPr>
          <p:cNvSpPr>
            <a:spLocks noGrp="1"/>
          </p:cNvSpPr>
          <p:nvPr>
            <p:ph type="dt" sz="half" idx="10"/>
          </p:nvPr>
        </p:nvSpPr>
        <p:spPr/>
        <p:txBody>
          <a:bodyPr/>
          <a:lstStyle/>
          <a:p>
            <a:fld id="{00D28BC5-D088-413A-89E3-E92D770666E3}" type="datetimeFigureOut">
              <a:rPr lang="en-US" smtClean="0"/>
              <a:t>7/19/2024</a:t>
            </a:fld>
            <a:endParaRPr lang="en-US"/>
          </a:p>
        </p:txBody>
      </p:sp>
      <p:sp>
        <p:nvSpPr>
          <p:cNvPr id="3" name="Footer Placeholder 2">
            <a:extLst>
              <a:ext uri="{FF2B5EF4-FFF2-40B4-BE49-F238E27FC236}">
                <a16:creationId xmlns:a16="http://schemas.microsoft.com/office/drawing/2014/main" id="{CE9A3ACF-BB9A-AF9C-5E9C-F9B60305A0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B1B63F-2ACD-4682-7E43-20702064ED54}"/>
              </a:ext>
            </a:extLst>
          </p:cNvPr>
          <p:cNvSpPr>
            <a:spLocks noGrp="1"/>
          </p:cNvSpPr>
          <p:nvPr>
            <p:ph type="sldNum" sz="quarter" idx="12"/>
          </p:nvPr>
        </p:nvSpPr>
        <p:spPr/>
        <p:txBody>
          <a:bodyPr/>
          <a:lstStyle/>
          <a:p>
            <a:fld id="{20238577-A9A6-4461-81C2-959DF67C9D31}" type="slidenum">
              <a:rPr lang="en-US" smtClean="0"/>
              <a:t>‹#›</a:t>
            </a:fld>
            <a:endParaRPr lang="en-US"/>
          </a:p>
        </p:txBody>
      </p:sp>
    </p:spTree>
    <p:extLst>
      <p:ext uri="{BB962C8B-B14F-4D97-AF65-F5344CB8AC3E}">
        <p14:creationId xmlns:p14="http://schemas.microsoft.com/office/powerpoint/2010/main" val="21591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6290-FE91-6500-D96F-B695C2592C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5369EE-57C8-91CB-F6A2-82E7B46B9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F6A50-E0F4-E6BE-5B48-22F44F9B6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FAD6D8-7584-1260-1A9E-67CE7E1DF84A}"/>
              </a:ext>
            </a:extLst>
          </p:cNvPr>
          <p:cNvSpPr>
            <a:spLocks noGrp="1"/>
          </p:cNvSpPr>
          <p:nvPr>
            <p:ph type="dt" sz="half" idx="10"/>
          </p:nvPr>
        </p:nvSpPr>
        <p:spPr/>
        <p:txBody>
          <a:bodyPr/>
          <a:lstStyle/>
          <a:p>
            <a:fld id="{00D28BC5-D088-413A-89E3-E92D770666E3}" type="datetimeFigureOut">
              <a:rPr lang="en-US" smtClean="0"/>
              <a:t>7/19/2024</a:t>
            </a:fld>
            <a:endParaRPr lang="en-US"/>
          </a:p>
        </p:txBody>
      </p:sp>
      <p:sp>
        <p:nvSpPr>
          <p:cNvPr id="6" name="Footer Placeholder 5">
            <a:extLst>
              <a:ext uri="{FF2B5EF4-FFF2-40B4-BE49-F238E27FC236}">
                <a16:creationId xmlns:a16="http://schemas.microsoft.com/office/drawing/2014/main" id="{1774A720-922A-AB65-5CE9-FBAEFFD130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445D38-47A1-1D14-0E33-7A843C1717D8}"/>
              </a:ext>
            </a:extLst>
          </p:cNvPr>
          <p:cNvSpPr>
            <a:spLocks noGrp="1"/>
          </p:cNvSpPr>
          <p:nvPr>
            <p:ph type="sldNum" sz="quarter" idx="12"/>
          </p:nvPr>
        </p:nvSpPr>
        <p:spPr/>
        <p:txBody>
          <a:bodyPr/>
          <a:lstStyle/>
          <a:p>
            <a:fld id="{20238577-A9A6-4461-81C2-959DF67C9D31}" type="slidenum">
              <a:rPr lang="en-US" smtClean="0"/>
              <a:t>‹#›</a:t>
            </a:fld>
            <a:endParaRPr lang="en-US"/>
          </a:p>
        </p:txBody>
      </p:sp>
    </p:spTree>
    <p:extLst>
      <p:ext uri="{BB962C8B-B14F-4D97-AF65-F5344CB8AC3E}">
        <p14:creationId xmlns:p14="http://schemas.microsoft.com/office/powerpoint/2010/main" val="302580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91C2-E4B5-A70E-4ACB-22AEAD734A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184C57-02E5-8205-3323-B16D6C2568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AA4C98-607C-329B-D9BD-9B314F250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9D2B79-352B-E946-FE6F-C28E1D0579E3}"/>
              </a:ext>
            </a:extLst>
          </p:cNvPr>
          <p:cNvSpPr>
            <a:spLocks noGrp="1"/>
          </p:cNvSpPr>
          <p:nvPr>
            <p:ph type="dt" sz="half" idx="10"/>
          </p:nvPr>
        </p:nvSpPr>
        <p:spPr/>
        <p:txBody>
          <a:bodyPr/>
          <a:lstStyle/>
          <a:p>
            <a:fld id="{00D28BC5-D088-413A-89E3-E92D770666E3}" type="datetimeFigureOut">
              <a:rPr lang="en-US" smtClean="0"/>
              <a:t>7/19/2024</a:t>
            </a:fld>
            <a:endParaRPr lang="en-US"/>
          </a:p>
        </p:txBody>
      </p:sp>
      <p:sp>
        <p:nvSpPr>
          <p:cNvPr id="6" name="Footer Placeholder 5">
            <a:extLst>
              <a:ext uri="{FF2B5EF4-FFF2-40B4-BE49-F238E27FC236}">
                <a16:creationId xmlns:a16="http://schemas.microsoft.com/office/drawing/2014/main" id="{CDF5F55C-D858-28DE-94C1-4391F4E335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797064-2EB7-8154-0454-F39AA4889B6F}"/>
              </a:ext>
            </a:extLst>
          </p:cNvPr>
          <p:cNvSpPr>
            <a:spLocks noGrp="1"/>
          </p:cNvSpPr>
          <p:nvPr>
            <p:ph type="sldNum" sz="quarter" idx="12"/>
          </p:nvPr>
        </p:nvSpPr>
        <p:spPr/>
        <p:txBody>
          <a:bodyPr/>
          <a:lstStyle/>
          <a:p>
            <a:fld id="{20238577-A9A6-4461-81C2-959DF67C9D31}" type="slidenum">
              <a:rPr lang="en-US" smtClean="0"/>
              <a:t>‹#›</a:t>
            </a:fld>
            <a:endParaRPr lang="en-US"/>
          </a:p>
        </p:txBody>
      </p:sp>
    </p:spTree>
    <p:extLst>
      <p:ext uri="{BB962C8B-B14F-4D97-AF65-F5344CB8AC3E}">
        <p14:creationId xmlns:p14="http://schemas.microsoft.com/office/powerpoint/2010/main" val="108420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5B46CB-784B-2EE1-E3A7-A5A3BA490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F4370A-1633-0F98-BDE6-1D12E0144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6764E-93E7-7C92-088A-17E85A1BD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28BC5-D088-413A-89E3-E92D770666E3}" type="datetimeFigureOut">
              <a:rPr lang="en-US" smtClean="0"/>
              <a:t>7/19/2024</a:t>
            </a:fld>
            <a:endParaRPr lang="en-US"/>
          </a:p>
        </p:txBody>
      </p:sp>
      <p:sp>
        <p:nvSpPr>
          <p:cNvPr id="5" name="Footer Placeholder 4">
            <a:extLst>
              <a:ext uri="{FF2B5EF4-FFF2-40B4-BE49-F238E27FC236}">
                <a16:creationId xmlns:a16="http://schemas.microsoft.com/office/drawing/2014/main" id="{FF613CC6-1FA0-D8AB-5FDB-8647929DC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6AC897-C726-3F7F-C458-18A4DB508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38577-A9A6-4461-81C2-959DF67C9D31}" type="slidenum">
              <a:rPr lang="en-US" smtClean="0"/>
              <a:t>‹#›</a:t>
            </a:fld>
            <a:endParaRPr lang="en-US"/>
          </a:p>
        </p:txBody>
      </p:sp>
    </p:spTree>
    <p:extLst>
      <p:ext uri="{BB962C8B-B14F-4D97-AF65-F5344CB8AC3E}">
        <p14:creationId xmlns:p14="http://schemas.microsoft.com/office/powerpoint/2010/main" val="1779922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3074" name="Picture 2" descr="Responsive image">
            <a:extLst>
              <a:ext uri="{FF2B5EF4-FFF2-40B4-BE49-F238E27FC236}">
                <a16:creationId xmlns:a16="http://schemas.microsoft.com/office/drawing/2014/main" id="{E8B92672-5091-4CEC-C412-A3436CFC2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75" y="301341"/>
            <a:ext cx="2571847" cy="2266103"/>
          </a:xfrm>
          <a:prstGeom prst="rect">
            <a:avLst/>
          </a:prstGeom>
          <a:noFill/>
          <a:extLst>
            <a:ext uri="{909E8E84-426E-40DD-AFC4-6F175D3DCCD1}">
              <a14:hiddenFill xmlns:a14="http://schemas.microsoft.com/office/drawing/2010/main">
                <a:solidFill>
                  <a:srgbClr val="FFFFFF"/>
                </a:solidFill>
              </a14:hiddenFill>
            </a:ext>
          </a:extLst>
        </p:spPr>
      </p:pic>
      <p:sp>
        <p:nvSpPr>
          <p:cNvPr id="49" name="Google Shape;49;p11"/>
          <p:cNvSpPr txBox="1">
            <a:spLocks noGrp="1"/>
          </p:cNvSpPr>
          <p:nvPr>
            <p:ph type="ctrTitle" idx="4294967295"/>
          </p:nvPr>
        </p:nvSpPr>
        <p:spPr>
          <a:xfrm>
            <a:off x="3035525" y="911744"/>
            <a:ext cx="8472000" cy="1655700"/>
          </a:xfrm>
          <a:prstGeom prst="rect">
            <a:avLst/>
          </a:prstGeom>
          <a:noFill/>
          <a:ln>
            <a:noFill/>
          </a:ln>
        </p:spPr>
        <p:txBody>
          <a:bodyPr spcFirstLastPara="1" wrap="square" lIns="45700" tIns="45700" rIns="45700" bIns="45700" anchor="b" anchorCtr="0">
            <a:normAutofit/>
          </a:bodyPr>
          <a:lstStyle/>
          <a:p>
            <a:pPr marL="0" marR="0" lvl="0" indent="0" algn="ctr" rtl="0">
              <a:lnSpc>
                <a:spcPct val="90000"/>
              </a:lnSpc>
              <a:spcBef>
                <a:spcPts val="0"/>
              </a:spcBef>
              <a:spcAft>
                <a:spcPts val="0"/>
              </a:spcAft>
              <a:buClr>
                <a:srgbClr val="FF0000"/>
              </a:buClr>
              <a:buSzPts val="5400"/>
              <a:buFont typeface="Arial Rounded"/>
              <a:buNone/>
            </a:pPr>
            <a:r>
              <a:rPr lang="en-US" sz="5400" b="1" i="0" u="none" strike="noStrike" cap="none" dirty="0">
                <a:solidFill>
                  <a:srgbClr val="FF0000"/>
                </a:solidFill>
                <a:latin typeface="Arial Rounded"/>
                <a:ea typeface="Arial Rounded"/>
                <a:cs typeface="Arial Rounded"/>
                <a:sym typeface="Arial Rounded"/>
              </a:rPr>
              <a:t>Mattos Science Magnet</a:t>
            </a:r>
            <a:br>
              <a:rPr lang="en-US" sz="5400" b="1" i="0" u="none" strike="noStrike" cap="none" dirty="0">
                <a:solidFill>
                  <a:srgbClr val="FF0000"/>
                </a:solidFill>
                <a:latin typeface="Arial Rounded"/>
                <a:ea typeface="Arial Rounded"/>
                <a:cs typeface="Arial Rounded"/>
                <a:sym typeface="Arial Rounded"/>
              </a:rPr>
            </a:br>
            <a:r>
              <a:rPr lang="en-US" sz="5400" b="1" i="0" u="none" strike="noStrike" cap="none" dirty="0">
                <a:solidFill>
                  <a:srgbClr val="FF0000"/>
                </a:solidFill>
                <a:latin typeface="Arial Rounded"/>
                <a:ea typeface="Arial Rounded"/>
                <a:cs typeface="Arial Rounded"/>
                <a:sym typeface="Arial Rounded"/>
              </a:rPr>
              <a:t>Docent Program</a:t>
            </a:r>
            <a:endParaRPr dirty="0"/>
          </a:p>
        </p:txBody>
      </p:sp>
      <p:sp>
        <p:nvSpPr>
          <p:cNvPr id="2" name="TextBox 1">
            <a:extLst>
              <a:ext uri="{FF2B5EF4-FFF2-40B4-BE49-F238E27FC236}">
                <a16:creationId xmlns:a16="http://schemas.microsoft.com/office/drawing/2014/main" id="{35A44813-3090-7C86-B15F-97B4E0CE9DE6}"/>
              </a:ext>
            </a:extLst>
          </p:cNvPr>
          <p:cNvSpPr txBox="1"/>
          <p:nvPr/>
        </p:nvSpPr>
        <p:spPr>
          <a:xfrm>
            <a:off x="7908846" y="5198284"/>
            <a:ext cx="3230711" cy="646331"/>
          </a:xfrm>
          <a:prstGeom prst="rect">
            <a:avLst/>
          </a:prstGeom>
          <a:noFill/>
        </p:spPr>
        <p:txBody>
          <a:bodyPr wrap="square" rtlCol="0">
            <a:spAutoFit/>
          </a:bodyPr>
          <a:lstStyle/>
          <a:p>
            <a:br>
              <a:rPr lang="en-US" dirty="0"/>
            </a:br>
            <a:r>
              <a:rPr lang="en-US" dirty="0"/>
              <a:t>Math Science Nucleus © 2024 </a:t>
            </a:r>
          </a:p>
        </p:txBody>
      </p:sp>
      <p:sp>
        <p:nvSpPr>
          <p:cNvPr id="4" name="TextBox 3">
            <a:extLst>
              <a:ext uri="{FF2B5EF4-FFF2-40B4-BE49-F238E27FC236}">
                <a16:creationId xmlns:a16="http://schemas.microsoft.com/office/drawing/2014/main" id="{9CE7BCC5-FD47-A6DC-D4FA-CF12F7A70124}"/>
              </a:ext>
            </a:extLst>
          </p:cNvPr>
          <p:cNvSpPr txBox="1"/>
          <p:nvPr/>
        </p:nvSpPr>
        <p:spPr>
          <a:xfrm>
            <a:off x="2104845" y="3177847"/>
            <a:ext cx="8548777" cy="2062103"/>
          </a:xfrm>
          <a:prstGeom prst="rect">
            <a:avLst/>
          </a:prstGeom>
          <a:noFill/>
        </p:spPr>
        <p:txBody>
          <a:bodyPr wrap="square">
            <a:spAutoFit/>
          </a:bodyPr>
          <a:lstStyle/>
          <a:p>
            <a:pPr marL="0" indent="0" algn="ctr">
              <a:buNone/>
            </a:pPr>
            <a:r>
              <a:rPr lang="en-US" sz="4000" b="1" i="0" dirty="0">
                <a:solidFill>
                  <a:srgbClr val="000000"/>
                </a:solidFill>
                <a:effectLst/>
                <a:latin typeface="Arial" panose="020B0604020202020204" pitchFamily="34" charset="0"/>
              </a:rPr>
              <a:t>Kindergarten</a:t>
            </a:r>
            <a:endParaRPr lang="en-US" sz="4000" b="1" dirty="0">
              <a:solidFill>
                <a:srgbClr val="000000"/>
              </a:solidFill>
              <a:latin typeface="Arial" panose="020B0604020202020204" pitchFamily="34" charset="0"/>
            </a:endParaRPr>
          </a:p>
          <a:p>
            <a:pPr marL="0" indent="0" algn="ctr">
              <a:buNone/>
            </a:pPr>
            <a:r>
              <a:rPr lang="en-US" sz="4000" b="1" i="0" dirty="0">
                <a:solidFill>
                  <a:srgbClr val="000000"/>
                </a:solidFill>
                <a:effectLst/>
                <a:latin typeface="Arial" panose="020B0604020202020204" pitchFamily="34" charset="0"/>
              </a:rPr>
              <a:t>Lesson 4. Heating and cooling</a:t>
            </a:r>
            <a:br>
              <a:rPr lang="en-US" sz="4800" b="1" i="0" dirty="0">
                <a:solidFill>
                  <a:srgbClr val="000000"/>
                </a:solidFill>
                <a:effectLst/>
                <a:latin typeface="Arial" panose="020B0604020202020204" pitchFamily="34" charset="0"/>
              </a:rPr>
            </a:br>
            <a:r>
              <a:rPr lang="en-US" sz="2400" b="0" i="0" dirty="0">
                <a:solidFill>
                  <a:srgbClr val="000000"/>
                </a:solidFill>
                <a:effectLst/>
                <a:latin typeface="Arial" panose="020B0604020202020204" pitchFamily="34" charset="0"/>
              </a:rPr>
              <a:t>Students learn that the sun heats up varying materials at different rates. </a:t>
            </a:r>
            <a:endParaRPr lang="en-US" sz="2400" b="1" i="0" dirty="0">
              <a:solidFill>
                <a:srgbClr val="000000"/>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E1BF71-4258-CAC5-C70C-DD78930C88D5}"/>
              </a:ext>
            </a:extLst>
          </p:cNvPr>
          <p:cNvPicPr>
            <a:picLocks noChangeAspect="1"/>
          </p:cNvPicPr>
          <p:nvPr/>
        </p:nvPicPr>
        <p:blipFill>
          <a:blip r:embed="rId2"/>
          <a:stretch>
            <a:fillRect/>
          </a:stretch>
        </p:blipFill>
        <p:spPr>
          <a:xfrm>
            <a:off x="2561575" y="845892"/>
            <a:ext cx="6919560" cy="5502117"/>
          </a:xfrm>
          <a:prstGeom prst="rect">
            <a:avLst/>
          </a:prstGeom>
        </p:spPr>
      </p:pic>
      <p:sp>
        <p:nvSpPr>
          <p:cNvPr id="2" name="Oval 1">
            <a:extLst>
              <a:ext uri="{FF2B5EF4-FFF2-40B4-BE49-F238E27FC236}">
                <a16:creationId xmlns:a16="http://schemas.microsoft.com/office/drawing/2014/main" id="{7C3B678E-1055-A5DA-8D35-AFD2ADB543A9}"/>
              </a:ext>
            </a:extLst>
          </p:cNvPr>
          <p:cNvSpPr/>
          <p:nvPr/>
        </p:nvSpPr>
        <p:spPr>
          <a:xfrm>
            <a:off x="2149151" y="1651519"/>
            <a:ext cx="3872204" cy="5206482"/>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565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30AD1A-5252-472E-39AB-F0B1D10EF6CE}"/>
              </a:ext>
            </a:extLst>
          </p:cNvPr>
          <p:cNvSpPr txBox="1"/>
          <p:nvPr/>
        </p:nvSpPr>
        <p:spPr>
          <a:xfrm>
            <a:off x="746449" y="111967"/>
            <a:ext cx="10926147" cy="2585323"/>
          </a:xfrm>
          <a:prstGeom prst="rect">
            <a:avLst/>
          </a:prstGeom>
          <a:noFill/>
        </p:spPr>
        <p:txBody>
          <a:bodyPr wrap="square" rtlCol="0">
            <a:spAutoFit/>
          </a:bodyPr>
          <a:lstStyle/>
          <a:p>
            <a:r>
              <a:rPr lang="en-US" sz="2400" b="1" dirty="0">
                <a:latin typeface="Arial Rounded"/>
                <a:cs typeface="Arial" panose="020B0604020202020204" pitchFamily="34" charset="0"/>
              </a:rPr>
              <a:t>Activity 2 </a:t>
            </a:r>
            <a:r>
              <a:rPr lang="en-US" sz="2000" dirty="0">
                <a:latin typeface="Arial" panose="020B0604020202020204" pitchFamily="34" charset="0"/>
                <a:cs typeface="Arial" panose="020B0604020202020204" pitchFamily="34" charset="0"/>
              </a:rPr>
              <a:t>            Start a timer for 10 minutes.  </a:t>
            </a:r>
          </a:p>
          <a:p>
            <a:endParaRPr lang="en-US" sz="2000" dirty="0">
              <a:latin typeface="Arial" panose="020B0604020202020204" pitchFamily="34" charset="0"/>
              <a:cs typeface="Arial" panose="020B0604020202020204" pitchFamily="34" charset="0"/>
            </a:endParaRPr>
          </a:p>
          <a:p>
            <a:r>
              <a:rPr lang="en-US" sz="4000" b="1" dirty="0">
                <a:latin typeface="Arial Rounded"/>
                <a:cs typeface="Arial" panose="020B0604020202020204" pitchFamily="34" charset="0"/>
              </a:rPr>
              <a:t>After 10 minutes of cooling, what are the temperatures?</a:t>
            </a:r>
          </a:p>
          <a:p>
            <a:r>
              <a:rPr lang="en-US" sz="2000" b="1" dirty="0">
                <a:latin typeface="Arial" panose="020B0604020202020204" pitchFamily="34" charset="0"/>
                <a:cs typeface="Arial" panose="020B0604020202020204" pitchFamily="34" charset="0"/>
              </a:rPr>
              <a:t>Record on worksheet </a:t>
            </a:r>
          </a:p>
          <a:p>
            <a:endParaRPr lang="en-US" dirty="0">
              <a:latin typeface="Arial Black" panose="020B0A04020102020204" pitchFamily="34" charset="0"/>
            </a:endParaRPr>
          </a:p>
        </p:txBody>
      </p:sp>
      <p:pic>
        <p:nvPicPr>
          <p:cNvPr id="6" name="Picture 5">
            <a:extLst>
              <a:ext uri="{FF2B5EF4-FFF2-40B4-BE49-F238E27FC236}">
                <a16:creationId xmlns:a16="http://schemas.microsoft.com/office/drawing/2014/main" id="{79C3808C-74C2-614E-8E3A-076B2D5D7612}"/>
              </a:ext>
            </a:extLst>
          </p:cNvPr>
          <p:cNvPicPr>
            <a:picLocks noChangeAspect="1"/>
          </p:cNvPicPr>
          <p:nvPr/>
        </p:nvPicPr>
        <p:blipFill>
          <a:blip r:embed="rId2"/>
          <a:stretch>
            <a:fillRect/>
          </a:stretch>
        </p:blipFill>
        <p:spPr>
          <a:xfrm>
            <a:off x="4887845" y="1781329"/>
            <a:ext cx="5650926" cy="4536573"/>
          </a:xfrm>
          <a:prstGeom prst="rect">
            <a:avLst/>
          </a:prstGeom>
        </p:spPr>
      </p:pic>
      <p:sp>
        <p:nvSpPr>
          <p:cNvPr id="7" name="TextBox 6">
            <a:extLst>
              <a:ext uri="{FF2B5EF4-FFF2-40B4-BE49-F238E27FC236}">
                <a16:creationId xmlns:a16="http://schemas.microsoft.com/office/drawing/2014/main" id="{0FB180AC-7561-DC8B-7A11-76924B6A84BA}"/>
              </a:ext>
            </a:extLst>
          </p:cNvPr>
          <p:cNvSpPr txBox="1"/>
          <p:nvPr/>
        </p:nvSpPr>
        <p:spPr>
          <a:xfrm>
            <a:off x="776151" y="3429000"/>
            <a:ext cx="3732245" cy="2862322"/>
          </a:xfrm>
          <a:prstGeom prst="rect">
            <a:avLst/>
          </a:prstGeom>
          <a:noFill/>
        </p:spPr>
        <p:txBody>
          <a:bodyPr wrap="square" rtlCol="0">
            <a:spAutoFit/>
          </a:bodyPr>
          <a:lstStyle/>
          <a:p>
            <a:r>
              <a:rPr lang="en-US" dirty="0"/>
              <a:t>Which sand heated up fast?</a:t>
            </a:r>
          </a:p>
          <a:p>
            <a:r>
              <a:rPr lang="en-US" dirty="0"/>
              <a:t>Which sand cooled down fast?</a:t>
            </a:r>
          </a:p>
          <a:p>
            <a:endParaRPr lang="en-US" dirty="0"/>
          </a:p>
          <a:p>
            <a:r>
              <a:rPr lang="en-US" dirty="0"/>
              <a:t>Dark colors absorb or soak up heat.</a:t>
            </a:r>
          </a:p>
          <a:p>
            <a:r>
              <a:rPr lang="en-US" dirty="0"/>
              <a:t>Light colors reflect the heat. </a:t>
            </a:r>
          </a:p>
          <a:p>
            <a:endParaRPr lang="en-US" b="0" i="0" dirty="0">
              <a:solidFill>
                <a:srgbClr val="212529"/>
              </a:solidFill>
              <a:effectLst/>
              <a:latin typeface="Gotham"/>
            </a:endParaRPr>
          </a:p>
          <a:p>
            <a:r>
              <a:rPr lang="en-US" b="0" i="0" dirty="0">
                <a:solidFill>
                  <a:srgbClr val="212529"/>
                </a:solidFill>
                <a:effectLst/>
                <a:latin typeface="Gotham"/>
              </a:rPr>
              <a:t>Different surfaces on earth (water, ice, soil, and rock) heat at different rates.</a:t>
            </a:r>
            <a:endParaRPr lang="en-US" dirty="0"/>
          </a:p>
          <a:p>
            <a:endParaRPr lang="en-US" dirty="0"/>
          </a:p>
        </p:txBody>
      </p:sp>
      <p:sp>
        <p:nvSpPr>
          <p:cNvPr id="2" name="Oval 1">
            <a:extLst>
              <a:ext uri="{FF2B5EF4-FFF2-40B4-BE49-F238E27FC236}">
                <a16:creationId xmlns:a16="http://schemas.microsoft.com/office/drawing/2014/main" id="{9BB39A77-849E-C383-39B9-092FBCEC8445}"/>
              </a:ext>
            </a:extLst>
          </p:cNvPr>
          <p:cNvSpPr/>
          <p:nvPr/>
        </p:nvSpPr>
        <p:spPr>
          <a:xfrm>
            <a:off x="7643482" y="2098366"/>
            <a:ext cx="3394632" cy="4536572"/>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52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E1BF71-4258-CAC5-C70C-DD78930C88D5}"/>
              </a:ext>
            </a:extLst>
          </p:cNvPr>
          <p:cNvPicPr>
            <a:picLocks noChangeAspect="1"/>
          </p:cNvPicPr>
          <p:nvPr/>
        </p:nvPicPr>
        <p:blipFill>
          <a:blip r:embed="rId2"/>
          <a:stretch>
            <a:fillRect/>
          </a:stretch>
        </p:blipFill>
        <p:spPr>
          <a:xfrm>
            <a:off x="2636220" y="677941"/>
            <a:ext cx="6919560" cy="5502117"/>
          </a:xfrm>
          <a:prstGeom prst="rect">
            <a:avLst/>
          </a:prstGeom>
        </p:spPr>
      </p:pic>
    </p:spTree>
    <p:extLst>
      <p:ext uri="{BB962C8B-B14F-4D97-AF65-F5344CB8AC3E}">
        <p14:creationId xmlns:p14="http://schemas.microsoft.com/office/powerpoint/2010/main" val="262259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052A00-819D-1CD9-9EB4-DE4637A302D5}"/>
              </a:ext>
            </a:extLst>
          </p:cNvPr>
          <p:cNvSpPr txBox="1"/>
          <p:nvPr/>
        </p:nvSpPr>
        <p:spPr>
          <a:xfrm>
            <a:off x="1180214" y="701749"/>
            <a:ext cx="9569302" cy="2585323"/>
          </a:xfrm>
          <a:prstGeom prst="rect">
            <a:avLst/>
          </a:prstGeom>
          <a:noFill/>
        </p:spPr>
        <p:txBody>
          <a:bodyPr wrap="square" rtlCol="0">
            <a:spAutoFit/>
          </a:bodyPr>
          <a:lstStyle/>
          <a:p>
            <a:r>
              <a:rPr lang="en-US" dirty="0"/>
              <a:t>Actions to take when waiting</a:t>
            </a:r>
          </a:p>
          <a:p>
            <a:endParaRPr lang="en-US" dirty="0"/>
          </a:p>
          <a:p>
            <a:pPr marL="342900" indent="-342900">
              <a:buAutoNum type="arabicPeriod"/>
            </a:pPr>
            <a:r>
              <a:rPr lang="en-US" dirty="0"/>
              <a:t>Help students record info in the correct place….put your finger here…</a:t>
            </a:r>
          </a:p>
          <a:p>
            <a:pPr marL="342900" indent="-342900">
              <a:buAutoNum type="arabicPeriod"/>
            </a:pPr>
            <a:r>
              <a:rPr lang="en-US" dirty="0"/>
              <a:t>Takes time to write numbers correctly, and color in thermometer </a:t>
            </a:r>
            <a:r>
              <a:rPr lang="en-US" dirty="0" err="1"/>
              <a:t>correcltly</a:t>
            </a:r>
            <a:r>
              <a:rPr lang="en-US" dirty="0"/>
              <a:t> (they like to just color all in)</a:t>
            </a:r>
          </a:p>
          <a:p>
            <a:pPr marL="342900" indent="-342900">
              <a:buAutoNum type="arabicPeriod"/>
            </a:pPr>
            <a:r>
              <a:rPr lang="en-US" dirty="0"/>
              <a:t>Other objects that are cool /hot    (from previous labs…ice cube in a bag, ice pack, hot hands, heating pad, color/temperature changing products – spoons, straws, cups) Put object in a glove or bag, have them guess is it hot/cold</a:t>
            </a:r>
          </a:p>
          <a:p>
            <a:r>
              <a:rPr lang="en-US" dirty="0"/>
              <a:t> 	talk about objects outside dark asphalt vs light colored concrete  heat absorbed?</a:t>
            </a:r>
          </a:p>
        </p:txBody>
      </p:sp>
      <p:sp>
        <p:nvSpPr>
          <p:cNvPr id="2" name="TextBox 1">
            <a:extLst>
              <a:ext uri="{FF2B5EF4-FFF2-40B4-BE49-F238E27FC236}">
                <a16:creationId xmlns:a16="http://schemas.microsoft.com/office/drawing/2014/main" id="{82154974-A280-D6B5-739F-5ACF3788CB23}"/>
              </a:ext>
            </a:extLst>
          </p:cNvPr>
          <p:cNvSpPr txBox="1"/>
          <p:nvPr/>
        </p:nvSpPr>
        <p:spPr>
          <a:xfrm>
            <a:off x="1082351" y="3900196"/>
            <a:ext cx="10170367" cy="2308324"/>
          </a:xfrm>
          <a:prstGeom prst="rect">
            <a:avLst/>
          </a:prstGeom>
          <a:noFill/>
        </p:spPr>
        <p:txBody>
          <a:bodyPr wrap="square" rtlCol="0">
            <a:spAutoFit/>
          </a:bodyPr>
          <a:lstStyle/>
          <a:p>
            <a:r>
              <a:rPr lang="en-US" dirty="0"/>
              <a:t>Conclusion:</a:t>
            </a:r>
          </a:p>
          <a:p>
            <a:endParaRPr lang="en-US" dirty="0"/>
          </a:p>
          <a:p>
            <a:r>
              <a:rPr lang="en-US" dirty="0"/>
              <a:t>Different materials heat and cool differently.  </a:t>
            </a:r>
          </a:p>
          <a:p>
            <a:r>
              <a:rPr lang="en-US" dirty="0"/>
              <a:t>Darker colors absorb more sunlight (heat)</a:t>
            </a:r>
          </a:p>
          <a:p>
            <a:r>
              <a:rPr lang="en-US" dirty="0"/>
              <a:t>Lighter colors reflect light (heat)</a:t>
            </a:r>
          </a:p>
          <a:p>
            <a:endParaRPr lang="en-US" dirty="0"/>
          </a:p>
          <a:p>
            <a:r>
              <a:rPr lang="en-US" dirty="0"/>
              <a:t>Picture hot summer day         dark car   </a:t>
            </a:r>
            <a:r>
              <a:rPr lang="en-US"/>
              <a:t>light colored car</a:t>
            </a:r>
          </a:p>
          <a:p>
            <a:endParaRPr lang="en-US" dirty="0"/>
          </a:p>
        </p:txBody>
      </p:sp>
    </p:spTree>
    <p:extLst>
      <p:ext uri="{BB962C8B-B14F-4D97-AF65-F5344CB8AC3E}">
        <p14:creationId xmlns:p14="http://schemas.microsoft.com/office/powerpoint/2010/main" val="119875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n Shining Down">
            <a:extLst>
              <a:ext uri="{FF2B5EF4-FFF2-40B4-BE49-F238E27FC236}">
                <a16:creationId xmlns:a16="http://schemas.microsoft.com/office/drawing/2014/main" id="{7FD6DFAD-0D61-E392-BE22-88EA840CC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497" y="184213"/>
            <a:ext cx="5212939" cy="32154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nset White Amber Fragrance Oil">
            <a:extLst>
              <a:ext uri="{FF2B5EF4-FFF2-40B4-BE49-F238E27FC236}">
                <a16:creationId xmlns:a16="http://schemas.microsoft.com/office/drawing/2014/main" id="{47F55A1F-7765-C270-8EB5-3032C226A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48" y="2858772"/>
            <a:ext cx="4196248"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3D5D5FD-F8EA-9A1D-F743-DC29AB24E9D6}"/>
              </a:ext>
            </a:extLst>
          </p:cNvPr>
          <p:cNvPicPr>
            <a:picLocks noChangeAspect="1"/>
          </p:cNvPicPr>
          <p:nvPr/>
        </p:nvPicPr>
        <p:blipFill>
          <a:blip r:embed="rId4"/>
          <a:stretch>
            <a:fillRect/>
          </a:stretch>
        </p:blipFill>
        <p:spPr>
          <a:xfrm>
            <a:off x="5034643" y="3429000"/>
            <a:ext cx="6818648" cy="3239772"/>
          </a:xfrm>
          <a:prstGeom prst="rect">
            <a:avLst/>
          </a:prstGeom>
        </p:spPr>
      </p:pic>
      <p:sp>
        <p:nvSpPr>
          <p:cNvPr id="7" name="TextBox 6">
            <a:extLst>
              <a:ext uri="{FF2B5EF4-FFF2-40B4-BE49-F238E27FC236}">
                <a16:creationId xmlns:a16="http://schemas.microsoft.com/office/drawing/2014/main" id="{AF7A14DA-4972-2D9E-A0D6-405596B2355C}"/>
              </a:ext>
            </a:extLst>
          </p:cNvPr>
          <p:cNvSpPr txBox="1"/>
          <p:nvPr/>
        </p:nvSpPr>
        <p:spPr>
          <a:xfrm>
            <a:off x="5234473" y="5880782"/>
            <a:ext cx="4441371" cy="646331"/>
          </a:xfrm>
          <a:prstGeom prst="rect">
            <a:avLst/>
          </a:prstGeom>
          <a:noFill/>
        </p:spPr>
        <p:txBody>
          <a:bodyPr wrap="square" rtlCol="0">
            <a:spAutoFit/>
          </a:bodyPr>
          <a:lstStyle/>
          <a:p>
            <a:r>
              <a:rPr lang="en-US" dirty="0">
                <a:solidFill>
                  <a:schemeClr val="bg1"/>
                </a:solidFill>
              </a:rPr>
              <a:t>California desert </a:t>
            </a:r>
          </a:p>
          <a:p>
            <a:r>
              <a:rPr lang="en-US" dirty="0">
                <a:solidFill>
                  <a:schemeClr val="bg1"/>
                </a:solidFill>
              </a:rPr>
              <a:t> dark and light colors of sand and rock</a:t>
            </a:r>
          </a:p>
        </p:txBody>
      </p:sp>
      <p:sp>
        <p:nvSpPr>
          <p:cNvPr id="9" name="TextBox 8">
            <a:extLst>
              <a:ext uri="{FF2B5EF4-FFF2-40B4-BE49-F238E27FC236}">
                <a16:creationId xmlns:a16="http://schemas.microsoft.com/office/drawing/2014/main" id="{4EDA116E-2B7A-76B2-F978-12F5F29E15E2}"/>
              </a:ext>
            </a:extLst>
          </p:cNvPr>
          <p:cNvSpPr txBox="1"/>
          <p:nvPr/>
        </p:nvSpPr>
        <p:spPr>
          <a:xfrm>
            <a:off x="839754" y="6203948"/>
            <a:ext cx="2985797" cy="376183"/>
          </a:xfrm>
          <a:prstGeom prst="rect">
            <a:avLst/>
          </a:prstGeom>
          <a:noFill/>
        </p:spPr>
        <p:txBody>
          <a:bodyPr wrap="square" rtlCol="0">
            <a:spAutoFit/>
          </a:bodyPr>
          <a:lstStyle/>
          <a:p>
            <a:r>
              <a:rPr lang="en-US" dirty="0">
                <a:solidFill>
                  <a:schemeClr val="bg1"/>
                </a:solidFill>
              </a:rPr>
              <a:t>Beach   land, water, air</a:t>
            </a:r>
          </a:p>
        </p:txBody>
      </p:sp>
      <p:sp>
        <p:nvSpPr>
          <p:cNvPr id="10" name="TextBox 9">
            <a:extLst>
              <a:ext uri="{FF2B5EF4-FFF2-40B4-BE49-F238E27FC236}">
                <a16:creationId xmlns:a16="http://schemas.microsoft.com/office/drawing/2014/main" id="{290E0B49-F4D5-504B-40E0-BDB1176B98B8}"/>
              </a:ext>
            </a:extLst>
          </p:cNvPr>
          <p:cNvSpPr txBox="1"/>
          <p:nvPr/>
        </p:nvSpPr>
        <p:spPr>
          <a:xfrm>
            <a:off x="765110" y="277869"/>
            <a:ext cx="3275045" cy="646331"/>
          </a:xfrm>
          <a:prstGeom prst="rect">
            <a:avLst/>
          </a:prstGeom>
          <a:noFill/>
        </p:spPr>
        <p:txBody>
          <a:bodyPr wrap="square" rtlCol="0">
            <a:spAutoFit/>
          </a:bodyPr>
          <a:lstStyle/>
          <a:p>
            <a:r>
              <a:rPr lang="en-US" dirty="0">
                <a:solidFill>
                  <a:schemeClr val="bg1"/>
                </a:solidFill>
              </a:rPr>
              <a:t>Sun gives us light and heat (thermal energy)</a:t>
            </a:r>
          </a:p>
        </p:txBody>
      </p:sp>
      <p:sp>
        <p:nvSpPr>
          <p:cNvPr id="2" name="TextBox 1">
            <a:extLst>
              <a:ext uri="{FF2B5EF4-FFF2-40B4-BE49-F238E27FC236}">
                <a16:creationId xmlns:a16="http://schemas.microsoft.com/office/drawing/2014/main" id="{C67CE7A7-3FB8-8768-F63B-B4F85D1180EF}"/>
              </a:ext>
            </a:extLst>
          </p:cNvPr>
          <p:cNvSpPr txBox="1"/>
          <p:nvPr/>
        </p:nvSpPr>
        <p:spPr>
          <a:xfrm>
            <a:off x="746449" y="725781"/>
            <a:ext cx="4982547" cy="249299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Sun shines down on earth surface.</a:t>
            </a:r>
          </a:p>
          <a:p>
            <a:r>
              <a:rPr lang="en-US" sz="2000" b="1" dirty="0">
                <a:latin typeface="Arial" panose="020B0604020202020204" pitchFamily="34" charset="0"/>
                <a:cs typeface="Arial" panose="020B0604020202020204" pitchFamily="34" charset="0"/>
              </a:rPr>
              <a:t>It gives off light and radiant heat (warms things up)</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Do all materials warm/cool at the same rate?</a:t>
            </a:r>
          </a:p>
          <a:p>
            <a:endParaRPr lang="en-US" dirty="0"/>
          </a:p>
          <a:p>
            <a:endParaRPr lang="en-US" dirty="0"/>
          </a:p>
        </p:txBody>
      </p:sp>
    </p:spTree>
    <p:extLst>
      <p:ext uri="{BB962C8B-B14F-4D97-AF65-F5344CB8AC3E}">
        <p14:creationId xmlns:p14="http://schemas.microsoft.com/office/powerpoint/2010/main" val="86431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vestigate the differential heating of land and water ... | Chegg.com">
            <a:extLst>
              <a:ext uri="{FF2B5EF4-FFF2-40B4-BE49-F238E27FC236}">
                <a16:creationId xmlns:a16="http://schemas.microsoft.com/office/drawing/2014/main" id="{0A5F525D-B6C3-FAA4-213D-861865D3C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24" y="1697768"/>
            <a:ext cx="2211049" cy="3462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0188C16-DD52-6543-0EF1-9C6B899D8315}"/>
              </a:ext>
            </a:extLst>
          </p:cNvPr>
          <p:cNvPicPr>
            <a:picLocks noChangeAspect="1"/>
          </p:cNvPicPr>
          <p:nvPr/>
        </p:nvPicPr>
        <p:blipFill>
          <a:blip r:embed="rId3"/>
          <a:stretch>
            <a:fillRect/>
          </a:stretch>
        </p:blipFill>
        <p:spPr>
          <a:xfrm>
            <a:off x="768324" y="3087153"/>
            <a:ext cx="6173460" cy="3012028"/>
          </a:xfrm>
          <a:prstGeom prst="rect">
            <a:avLst/>
          </a:prstGeom>
        </p:spPr>
      </p:pic>
      <p:pic>
        <p:nvPicPr>
          <p:cNvPr id="9" name="Picture 8">
            <a:extLst>
              <a:ext uri="{FF2B5EF4-FFF2-40B4-BE49-F238E27FC236}">
                <a16:creationId xmlns:a16="http://schemas.microsoft.com/office/drawing/2014/main" id="{A2086D9D-16F8-8529-8F4A-F7E80FF24359}"/>
              </a:ext>
            </a:extLst>
          </p:cNvPr>
          <p:cNvPicPr>
            <a:picLocks noChangeAspect="1"/>
          </p:cNvPicPr>
          <p:nvPr/>
        </p:nvPicPr>
        <p:blipFill>
          <a:blip r:embed="rId4"/>
          <a:stretch>
            <a:fillRect/>
          </a:stretch>
        </p:blipFill>
        <p:spPr>
          <a:xfrm>
            <a:off x="7070127" y="356837"/>
            <a:ext cx="3248025" cy="4236330"/>
          </a:xfrm>
          <a:prstGeom prst="rect">
            <a:avLst/>
          </a:prstGeom>
        </p:spPr>
      </p:pic>
      <p:sp>
        <p:nvSpPr>
          <p:cNvPr id="10" name="TextBox 9">
            <a:extLst>
              <a:ext uri="{FF2B5EF4-FFF2-40B4-BE49-F238E27FC236}">
                <a16:creationId xmlns:a16="http://schemas.microsoft.com/office/drawing/2014/main" id="{B0448EA2-5FA3-5CFF-C428-437C90E6BAD6}"/>
              </a:ext>
            </a:extLst>
          </p:cNvPr>
          <p:cNvSpPr txBox="1"/>
          <p:nvPr/>
        </p:nvSpPr>
        <p:spPr>
          <a:xfrm>
            <a:off x="8052318" y="4973216"/>
            <a:ext cx="3517641" cy="1477328"/>
          </a:xfrm>
          <a:prstGeom prst="rect">
            <a:avLst/>
          </a:prstGeom>
          <a:noFill/>
        </p:spPr>
        <p:txBody>
          <a:bodyPr wrap="square" rtlCol="0">
            <a:spAutoFit/>
          </a:bodyPr>
          <a:lstStyle/>
          <a:p>
            <a:r>
              <a:rPr lang="en-US" dirty="0"/>
              <a:t>The bulb will get hot.</a:t>
            </a:r>
          </a:p>
          <a:p>
            <a:r>
              <a:rPr lang="en-US" dirty="0"/>
              <a:t>Do not touch!</a:t>
            </a:r>
          </a:p>
          <a:p>
            <a:endParaRPr lang="en-US" dirty="0"/>
          </a:p>
          <a:p>
            <a:r>
              <a:rPr lang="en-US" dirty="0"/>
              <a:t>Incandescent bulbs give off heat</a:t>
            </a:r>
          </a:p>
          <a:p>
            <a:r>
              <a:rPr lang="en-US" dirty="0"/>
              <a:t>LED and Fluorescent lights do not.</a:t>
            </a:r>
          </a:p>
        </p:txBody>
      </p:sp>
      <p:sp>
        <p:nvSpPr>
          <p:cNvPr id="2" name="TextBox 1">
            <a:extLst>
              <a:ext uri="{FF2B5EF4-FFF2-40B4-BE49-F238E27FC236}">
                <a16:creationId xmlns:a16="http://schemas.microsoft.com/office/drawing/2014/main" id="{FB077898-2609-437C-22D6-C520DEC55350}"/>
              </a:ext>
            </a:extLst>
          </p:cNvPr>
          <p:cNvSpPr txBox="1"/>
          <p:nvPr/>
        </p:nvSpPr>
        <p:spPr>
          <a:xfrm>
            <a:off x="1873848" y="294498"/>
            <a:ext cx="6601954"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Light/lamp will be our Sun</a:t>
            </a:r>
          </a:p>
          <a:p>
            <a:r>
              <a:rPr lang="en-US" sz="2400" b="1" dirty="0">
                <a:latin typeface="Arial" panose="020B0604020202020204" pitchFamily="34" charset="0"/>
                <a:cs typeface="Arial" panose="020B0604020202020204" pitchFamily="34" charset="0"/>
              </a:rPr>
              <a:t>It will provide light and heat</a:t>
            </a:r>
          </a:p>
        </p:txBody>
      </p:sp>
    </p:spTree>
    <p:extLst>
      <p:ext uri="{BB962C8B-B14F-4D97-AF65-F5344CB8AC3E}">
        <p14:creationId xmlns:p14="http://schemas.microsoft.com/office/powerpoint/2010/main" val="4223539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2" name="Picture 2" descr="Weather Animated Clipart: thermometer-with-temperature-rising-animated -clipart-1cr">
            <a:extLst>
              <a:ext uri="{FF2B5EF4-FFF2-40B4-BE49-F238E27FC236}">
                <a16:creationId xmlns:a16="http://schemas.microsoft.com/office/drawing/2014/main" id="{3F5A10D5-8C2D-5972-041C-95D0798FB3D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15010" y="-363894"/>
            <a:ext cx="5551669" cy="6782446"/>
          </a:xfrm>
          <a:prstGeom prst="rect">
            <a:avLst/>
          </a:prstGeom>
          <a:noFill/>
          <a:extLst>
            <a:ext uri="{909E8E84-426E-40DD-AFC4-6F175D3DCCD1}">
              <a14:hiddenFill xmlns:a14="http://schemas.microsoft.com/office/drawing/2010/main">
                <a:solidFill>
                  <a:srgbClr val="FFFFFF"/>
                </a:solidFill>
              </a14:hiddenFill>
            </a:ext>
          </a:extLst>
        </p:spPr>
      </p:pic>
      <p:sp>
        <p:nvSpPr>
          <p:cNvPr id="64" name="Google Shape;64;p13"/>
          <p:cNvSpPr txBox="1">
            <a:spLocks noGrp="1"/>
          </p:cNvSpPr>
          <p:nvPr>
            <p:ph type="title"/>
          </p:nvPr>
        </p:nvSpPr>
        <p:spPr>
          <a:xfrm>
            <a:off x="224815" y="-25890"/>
            <a:ext cx="9069280" cy="1325700"/>
          </a:xfrm>
          <a:prstGeom prst="rect">
            <a:avLst/>
          </a:prstGeom>
          <a:noFill/>
          <a:ln>
            <a:noFill/>
          </a:ln>
        </p:spPr>
        <p:txBody>
          <a:bodyPr spcFirstLastPara="1" wrap="square" lIns="45700" tIns="45700" rIns="45700" bIns="45700" anchor="ctr" anchorCtr="0">
            <a:normAutofit/>
          </a:bodyPr>
          <a:lstStyle/>
          <a:p>
            <a:pPr marL="0" marR="0" lvl="0" indent="0" rtl="0">
              <a:lnSpc>
                <a:spcPct val="90000"/>
              </a:lnSpc>
              <a:spcBef>
                <a:spcPts val="0"/>
              </a:spcBef>
              <a:spcAft>
                <a:spcPts val="0"/>
              </a:spcAft>
              <a:buClr>
                <a:srgbClr val="000000"/>
              </a:buClr>
              <a:buSzPct val="100000"/>
              <a:buFont typeface="Arial Rounded"/>
              <a:buNone/>
            </a:pPr>
            <a:r>
              <a:rPr lang="en-US" sz="2400" b="1" dirty="0">
                <a:solidFill>
                  <a:schemeClr val="dk1"/>
                </a:solidFill>
                <a:latin typeface="Arial Rounded"/>
                <a:ea typeface="Arial Rounded"/>
                <a:cs typeface="Arial Rounded"/>
                <a:sym typeface="Arial Rounded"/>
              </a:rPr>
              <a:t>Activity 1</a:t>
            </a:r>
            <a:r>
              <a:rPr lang="en-US" sz="4000" b="1" dirty="0">
                <a:solidFill>
                  <a:schemeClr val="dk1"/>
                </a:solidFill>
                <a:latin typeface="Arial Rounded"/>
                <a:ea typeface="Arial Rounded"/>
                <a:cs typeface="Arial Rounded"/>
                <a:sym typeface="Arial Rounded"/>
              </a:rPr>
              <a:t> </a:t>
            </a:r>
            <a:r>
              <a:rPr lang="en-US" sz="2400" b="1" dirty="0">
                <a:solidFill>
                  <a:schemeClr val="dk1"/>
                </a:solidFill>
                <a:latin typeface="Arial Rounded"/>
                <a:ea typeface="Arial Rounded"/>
                <a:cs typeface="Arial Rounded"/>
                <a:sym typeface="Arial Rounded"/>
              </a:rPr>
              <a:t>( Action1)</a:t>
            </a:r>
            <a:br>
              <a:rPr lang="en-US" sz="2400" b="1" dirty="0">
                <a:solidFill>
                  <a:schemeClr val="dk1"/>
                </a:solidFill>
                <a:latin typeface="Arial Rounded"/>
                <a:ea typeface="Arial Rounded"/>
                <a:cs typeface="Arial Rounded"/>
                <a:sym typeface="Arial Rounded"/>
              </a:rPr>
            </a:br>
            <a:r>
              <a:rPr lang="en-US" sz="4000" b="1" dirty="0">
                <a:solidFill>
                  <a:schemeClr val="dk1"/>
                </a:solidFill>
                <a:latin typeface="Arial Rounded"/>
                <a:ea typeface="Arial Rounded"/>
                <a:cs typeface="Arial Rounded"/>
                <a:sym typeface="Arial Rounded"/>
              </a:rPr>
              <a:t>Thermometer</a:t>
            </a:r>
            <a:r>
              <a:rPr lang="en-US" sz="4000" b="1" dirty="0">
                <a:latin typeface="Arial Rounded"/>
                <a:ea typeface="Arial Rounded"/>
                <a:cs typeface="Arial Rounded"/>
                <a:sym typeface="Arial Rounded"/>
              </a:rPr>
              <a:t> measures temperature</a:t>
            </a:r>
            <a:endParaRPr sz="4000" dirty="0"/>
          </a:p>
        </p:txBody>
      </p:sp>
      <p:sp>
        <p:nvSpPr>
          <p:cNvPr id="65" name="Google Shape;65;p13"/>
          <p:cNvSpPr txBox="1">
            <a:spLocks noGrp="1"/>
          </p:cNvSpPr>
          <p:nvPr>
            <p:ph type="body" idx="1"/>
          </p:nvPr>
        </p:nvSpPr>
        <p:spPr>
          <a:xfrm>
            <a:off x="5282250" y="1825625"/>
            <a:ext cx="6071700" cy="4351200"/>
          </a:xfrm>
          <a:prstGeom prst="rect">
            <a:avLst/>
          </a:prstGeom>
          <a:noFill/>
          <a:ln>
            <a:noFill/>
          </a:ln>
        </p:spPr>
        <p:txBody>
          <a:bodyPr spcFirstLastPara="1" wrap="square" lIns="45700" tIns="45700" rIns="45700" bIns="45700" anchor="t" anchorCtr="0">
            <a:normAutofit/>
          </a:bodyPr>
          <a:lstStyle/>
          <a:p>
            <a:pPr marL="228600" lvl="0" indent="-50800" algn="l" rtl="0">
              <a:lnSpc>
                <a:spcPct val="90000"/>
              </a:lnSpc>
              <a:spcBef>
                <a:spcPts val="0"/>
              </a:spcBef>
              <a:spcAft>
                <a:spcPts val="0"/>
              </a:spcAft>
              <a:buClr>
                <a:srgbClr val="000000"/>
              </a:buClr>
              <a:buSzPts val="2800"/>
              <a:buNone/>
            </a:pPr>
            <a:endParaRPr sz="3200" dirty="0"/>
          </a:p>
          <a:p>
            <a:pPr marL="228600" lvl="0" indent="-50800" algn="l" rtl="0">
              <a:lnSpc>
                <a:spcPct val="90000"/>
              </a:lnSpc>
              <a:spcBef>
                <a:spcPts val="0"/>
              </a:spcBef>
              <a:spcAft>
                <a:spcPts val="0"/>
              </a:spcAft>
              <a:buClr>
                <a:srgbClr val="000000"/>
              </a:buClr>
              <a:buSzPts val="2800"/>
              <a:buNone/>
            </a:pPr>
            <a:endParaRPr sz="3200" dirty="0"/>
          </a:p>
          <a:p>
            <a:pPr marL="228600" lvl="0" indent="-50800" algn="l" rtl="0">
              <a:lnSpc>
                <a:spcPct val="90000"/>
              </a:lnSpc>
              <a:spcBef>
                <a:spcPts val="0"/>
              </a:spcBef>
              <a:spcAft>
                <a:spcPts val="0"/>
              </a:spcAft>
              <a:buClr>
                <a:srgbClr val="000000"/>
              </a:buClr>
              <a:buSzPts val="2800"/>
              <a:buNone/>
            </a:pPr>
            <a:endParaRPr sz="3200" dirty="0"/>
          </a:p>
          <a:p>
            <a:pPr marL="228600" lvl="0" indent="-50800" algn="l" rtl="0">
              <a:lnSpc>
                <a:spcPct val="90000"/>
              </a:lnSpc>
              <a:spcBef>
                <a:spcPts val="0"/>
              </a:spcBef>
              <a:spcAft>
                <a:spcPts val="0"/>
              </a:spcAft>
              <a:buClr>
                <a:srgbClr val="000000"/>
              </a:buClr>
              <a:buSzPts val="2800"/>
              <a:buNone/>
            </a:pPr>
            <a:endParaRPr sz="3200" dirty="0"/>
          </a:p>
          <a:p>
            <a:pPr marL="228600" lvl="0" indent="-50800" algn="l" rtl="0">
              <a:lnSpc>
                <a:spcPct val="90000"/>
              </a:lnSpc>
              <a:spcBef>
                <a:spcPts val="0"/>
              </a:spcBef>
              <a:spcAft>
                <a:spcPts val="0"/>
              </a:spcAft>
              <a:buClr>
                <a:srgbClr val="000000"/>
              </a:buClr>
              <a:buSzPts val="2800"/>
              <a:buNone/>
            </a:pPr>
            <a:endParaRPr sz="3200" dirty="0"/>
          </a:p>
        </p:txBody>
      </p:sp>
      <p:sp>
        <p:nvSpPr>
          <p:cNvPr id="3" name="TextBox 2">
            <a:extLst>
              <a:ext uri="{FF2B5EF4-FFF2-40B4-BE49-F238E27FC236}">
                <a16:creationId xmlns:a16="http://schemas.microsoft.com/office/drawing/2014/main" id="{FE37CADA-8EDD-674C-E667-343DAF54C068}"/>
              </a:ext>
            </a:extLst>
          </p:cNvPr>
          <p:cNvSpPr txBox="1"/>
          <p:nvPr/>
        </p:nvSpPr>
        <p:spPr>
          <a:xfrm>
            <a:off x="3191069" y="2375560"/>
            <a:ext cx="769775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What happens when something is cold?</a:t>
            </a:r>
          </a:p>
          <a:p>
            <a:pPr marL="285750" indent="-285750">
              <a:buFont typeface="Arial" panose="020B0604020202020204" pitchFamily="34" charset="0"/>
              <a:buChar char="•"/>
            </a:pPr>
            <a:r>
              <a:rPr lang="en-US" dirty="0"/>
              <a:t>What happens when something is hot? </a:t>
            </a:r>
          </a:p>
          <a:p>
            <a:pPr marL="285750" indent="-285750">
              <a:buFont typeface="Arial" panose="020B0604020202020204" pitchFamily="34" charset="0"/>
              <a:buChar char="•"/>
            </a:pPr>
            <a:r>
              <a:rPr lang="en-US" dirty="0"/>
              <a:t>Give everyone a thermometer. Remind to be gentle. </a:t>
            </a:r>
          </a:p>
          <a:p>
            <a:pPr marL="285750" indent="-285750">
              <a:buFont typeface="Arial" panose="020B0604020202020204" pitchFamily="34" charset="0"/>
              <a:buChar char="•"/>
            </a:pPr>
            <a:r>
              <a:rPr lang="en-US" dirty="0"/>
              <a:t>What is the room air temperature? </a:t>
            </a:r>
          </a:p>
          <a:p>
            <a:pPr marL="285750" indent="-285750">
              <a:buFont typeface="Arial" panose="020B0604020202020204" pitchFamily="34" charset="0"/>
              <a:buChar char="•"/>
            </a:pPr>
            <a:r>
              <a:rPr lang="en-US" dirty="0"/>
              <a:t>Find 2 thermometers that read about the same. Place one in each container of sand. Extra thermometers can be used to practice later </a:t>
            </a:r>
          </a:p>
        </p:txBody>
      </p:sp>
      <p:sp>
        <p:nvSpPr>
          <p:cNvPr id="5" name="TextBox 4">
            <a:extLst>
              <a:ext uri="{FF2B5EF4-FFF2-40B4-BE49-F238E27FC236}">
                <a16:creationId xmlns:a16="http://schemas.microsoft.com/office/drawing/2014/main" id="{9AF796D9-8436-59D8-7717-8FA86DC502B9}"/>
              </a:ext>
            </a:extLst>
          </p:cNvPr>
          <p:cNvSpPr txBox="1"/>
          <p:nvPr/>
        </p:nvSpPr>
        <p:spPr>
          <a:xfrm>
            <a:off x="3191070" y="1637813"/>
            <a:ext cx="7697755" cy="646331"/>
          </a:xfrm>
          <a:prstGeom prst="rect">
            <a:avLst/>
          </a:prstGeom>
          <a:noFill/>
        </p:spPr>
        <p:txBody>
          <a:bodyPr wrap="square" rtlCol="0">
            <a:spAutoFit/>
          </a:bodyPr>
          <a:lstStyle/>
          <a:p>
            <a:r>
              <a:rPr lang="en-US" dirty="0"/>
              <a:t>We have been learning about </a:t>
            </a:r>
            <a:r>
              <a:rPr lang="en-US" b="1" dirty="0"/>
              <a:t>temperature</a:t>
            </a:r>
            <a:r>
              <a:rPr lang="en-US" dirty="0"/>
              <a:t>  (hot/cold) and how to use a </a:t>
            </a:r>
            <a:r>
              <a:rPr lang="en-US" b="1" dirty="0"/>
              <a:t>thermometer</a:t>
            </a:r>
            <a:r>
              <a:rPr lang="en-US" dirty="0"/>
              <a:t> to measure temperature.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0045-1CE0-4FF5-B32F-FB82B8BDB8E8}"/>
              </a:ext>
            </a:extLst>
          </p:cNvPr>
          <p:cNvSpPr>
            <a:spLocks noGrp="1"/>
          </p:cNvSpPr>
          <p:nvPr>
            <p:ph type="title"/>
          </p:nvPr>
        </p:nvSpPr>
        <p:spPr/>
        <p:txBody>
          <a:bodyPr>
            <a:noAutofit/>
          </a:bodyPr>
          <a:lstStyle/>
          <a:p>
            <a:r>
              <a:rPr lang="en-US" sz="2400" b="1" dirty="0">
                <a:latin typeface="Arial Rounded"/>
              </a:rPr>
              <a:t>Activity 1 (Action 2)</a:t>
            </a:r>
            <a:br>
              <a:rPr lang="en-US" sz="3600" dirty="0">
                <a:latin typeface="Arial Black" panose="020B0A04020102020204" pitchFamily="34" charset="0"/>
              </a:rPr>
            </a:br>
            <a:r>
              <a:rPr lang="en-US" sz="4000" b="1" dirty="0">
                <a:latin typeface="Arial Rounded"/>
              </a:rPr>
              <a:t>What are the starting temperatures? </a:t>
            </a:r>
            <a:br>
              <a:rPr lang="en-US" dirty="0"/>
            </a:br>
            <a:r>
              <a:rPr lang="en-US" sz="1600" dirty="0">
                <a:latin typeface="Arial" panose="020B0604020202020204" pitchFamily="34" charset="0"/>
                <a:cs typeface="Arial" panose="020B0604020202020204" pitchFamily="34" charset="0"/>
              </a:rPr>
              <a:t>Put thermometer into sand.  (bulb of thermometer covered)</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Count to 30 or time 30 seconds. (thermometer will adjust to temperature of sand)</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With the thermometer in the sand, what is the starting temperature ?  Slide tray around for all to agree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Record this starting temperature (on student lab sheet) </a:t>
            </a:r>
          </a:p>
        </p:txBody>
      </p:sp>
      <p:pic>
        <p:nvPicPr>
          <p:cNvPr id="4" name="Content Placeholder 3">
            <a:extLst>
              <a:ext uri="{FF2B5EF4-FFF2-40B4-BE49-F238E27FC236}">
                <a16:creationId xmlns:a16="http://schemas.microsoft.com/office/drawing/2014/main" id="{36BFBE29-9EC3-4B95-8E5F-63B70E18FFDB}"/>
              </a:ext>
            </a:extLst>
          </p:cNvPr>
          <p:cNvPicPr>
            <a:picLocks noGrp="1" noChangeAspect="1"/>
          </p:cNvPicPr>
          <p:nvPr>
            <p:ph idx="1"/>
          </p:nvPr>
        </p:nvPicPr>
        <p:blipFill>
          <a:blip r:embed="rId2"/>
          <a:stretch>
            <a:fillRect/>
          </a:stretch>
        </p:blipFill>
        <p:spPr>
          <a:xfrm>
            <a:off x="1787590" y="2206625"/>
            <a:ext cx="7772400" cy="4286250"/>
          </a:xfrm>
          <a:prstGeom prst="rect">
            <a:avLst/>
          </a:prstGeom>
        </p:spPr>
      </p:pic>
      <p:cxnSp>
        <p:nvCxnSpPr>
          <p:cNvPr id="6" name="Straight Arrow Connector 5">
            <a:extLst>
              <a:ext uri="{FF2B5EF4-FFF2-40B4-BE49-F238E27FC236}">
                <a16:creationId xmlns:a16="http://schemas.microsoft.com/office/drawing/2014/main" id="{C3FD134F-403C-41AF-9343-750D49B12331}"/>
              </a:ext>
            </a:extLst>
          </p:cNvPr>
          <p:cNvCxnSpPr/>
          <p:nvPr/>
        </p:nvCxnSpPr>
        <p:spPr>
          <a:xfrm>
            <a:off x="165453" y="3625178"/>
            <a:ext cx="3244273" cy="738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2BA9A06-E83E-46CA-B8D9-62FBE0994ABD}"/>
              </a:ext>
            </a:extLst>
          </p:cNvPr>
          <p:cNvCxnSpPr>
            <a:cxnSpLocks/>
          </p:cNvCxnSpPr>
          <p:nvPr/>
        </p:nvCxnSpPr>
        <p:spPr>
          <a:xfrm flipH="1">
            <a:off x="7908590" y="3699069"/>
            <a:ext cx="305261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39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E1BF71-4258-CAC5-C70C-DD78930C88D5}"/>
              </a:ext>
            </a:extLst>
          </p:cNvPr>
          <p:cNvPicPr>
            <a:picLocks noChangeAspect="1"/>
          </p:cNvPicPr>
          <p:nvPr/>
        </p:nvPicPr>
        <p:blipFill>
          <a:blip r:embed="rId2"/>
          <a:stretch>
            <a:fillRect/>
          </a:stretch>
        </p:blipFill>
        <p:spPr>
          <a:xfrm>
            <a:off x="2636220" y="677941"/>
            <a:ext cx="6919560" cy="5502117"/>
          </a:xfrm>
          <a:prstGeom prst="rect">
            <a:avLst/>
          </a:prstGeom>
        </p:spPr>
      </p:pic>
      <p:sp>
        <p:nvSpPr>
          <p:cNvPr id="2" name="Oval 1">
            <a:extLst>
              <a:ext uri="{FF2B5EF4-FFF2-40B4-BE49-F238E27FC236}">
                <a16:creationId xmlns:a16="http://schemas.microsoft.com/office/drawing/2014/main" id="{FA311961-8764-8667-AC5F-A62858B8E504}"/>
              </a:ext>
            </a:extLst>
          </p:cNvPr>
          <p:cNvSpPr/>
          <p:nvPr/>
        </p:nvSpPr>
        <p:spPr>
          <a:xfrm>
            <a:off x="2043404" y="867747"/>
            <a:ext cx="4052596" cy="541175"/>
          </a:xfrm>
          <a:prstGeom prst="ellipse">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90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843D6C-ACED-3E87-71A7-ABF72A12593C}"/>
              </a:ext>
            </a:extLst>
          </p:cNvPr>
          <p:cNvSpPr txBox="1"/>
          <p:nvPr/>
        </p:nvSpPr>
        <p:spPr>
          <a:xfrm>
            <a:off x="531845" y="345233"/>
            <a:ext cx="11084767" cy="6771084"/>
          </a:xfrm>
          <a:prstGeom prst="rect">
            <a:avLst/>
          </a:prstGeom>
          <a:noFill/>
        </p:spPr>
        <p:txBody>
          <a:bodyPr wrap="square" rtlCol="0">
            <a:spAutoFit/>
          </a:bodyPr>
          <a:lstStyle/>
          <a:p>
            <a:endParaRPr lang="en-US" sz="3200" dirty="0"/>
          </a:p>
          <a:p>
            <a:r>
              <a:rPr lang="en-US" sz="2400" b="1" dirty="0">
                <a:latin typeface="Arial Rounded"/>
                <a:cs typeface="Arial" panose="020B0604020202020204" pitchFamily="34" charset="0"/>
              </a:rPr>
              <a:t>Activity 1 (Action 3) </a:t>
            </a:r>
            <a:r>
              <a:rPr lang="en-US" sz="4000" b="1" dirty="0">
                <a:latin typeface="Arial" panose="020B0604020202020204" pitchFamily="34" charset="0"/>
                <a:cs typeface="Arial" panose="020B0604020202020204" pitchFamily="34" charset="0"/>
              </a:rPr>
              <a:t> </a:t>
            </a:r>
          </a:p>
          <a:p>
            <a:r>
              <a:rPr lang="en-US" sz="4000" b="1" dirty="0">
                <a:latin typeface="Arial Rounded"/>
                <a:cs typeface="Arial" panose="020B0604020202020204" pitchFamily="34" charset="0"/>
              </a:rPr>
              <a:t>Turn on the Sun</a:t>
            </a:r>
            <a:endParaRPr lang="en-US" sz="4000" dirty="0">
              <a:latin typeface="Arial Rounded"/>
            </a:endParaRPr>
          </a:p>
          <a:p>
            <a:r>
              <a:rPr lang="en-US" sz="2000" dirty="0">
                <a:latin typeface="Arial" panose="020B0604020202020204" pitchFamily="34" charset="0"/>
                <a:cs typeface="Arial" panose="020B0604020202020204" pitchFamily="34" charset="0"/>
              </a:rPr>
              <a:t>1.Place trays directly under the desk lamp (sun)</a:t>
            </a:r>
          </a:p>
          <a:p>
            <a:r>
              <a:rPr lang="en-US" sz="2000" dirty="0">
                <a:latin typeface="Arial" panose="020B0604020202020204" pitchFamily="34" charset="0"/>
                <a:cs typeface="Arial" panose="020B0604020202020204" pitchFamily="34" charset="0"/>
              </a:rPr>
              <a:t>The bulb will generate light and heat like the Sun</a:t>
            </a:r>
          </a:p>
          <a:p>
            <a:r>
              <a:rPr lang="en-US" sz="2000" dirty="0">
                <a:latin typeface="Arial" panose="020B0604020202020204" pitchFamily="34" charset="0"/>
                <a:cs typeface="Arial" panose="020B0604020202020204" pitchFamily="34" charset="0"/>
              </a:rPr>
              <a:t>2. Light should reach both trays of sand</a:t>
            </a:r>
          </a:p>
          <a:p>
            <a:r>
              <a:rPr lang="en-US" sz="2000" dirty="0">
                <a:latin typeface="Arial" panose="020B0604020202020204" pitchFamily="34" charset="0"/>
                <a:cs typeface="Arial" panose="020B0604020202020204" pitchFamily="34" charset="0"/>
              </a:rPr>
              <a:t>3. Remind students not to touch lamp</a:t>
            </a:r>
          </a:p>
          <a:p>
            <a:r>
              <a:rPr lang="en-US" sz="2000" dirty="0">
                <a:latin typeface="Arial" panose="020B0604020202020204" pitchFamily="34" charset="0"/>
                <a:cs typeface="Arial" panose="020B0604020202020204" pitchFamily="34" charset="0"/>
              </a:rPr>
              <a:t>4. Set timer for 10 minutes</a:t>
            </a:r>
          </a:p>
          <a:p>
            <a:r>
              <a:rPr lang="en-US" sz="2000" dirty="0">
                <a:latin typeface="Arial" panose="020B0604020202020204" pitchFamily="34" charset="0"/>
                <a:cs typeface="Arial" panose="020B0604020202020204" pitchFamily="34" charset="0"/>
              </a:rPr>
              <a:t>5. While waiting, students can practice with </a:t>
            </a:r>
          </a:p>
          <a:p>
            <a:r>
              <a:rPr lang="en-US" sz="2000" dirty="0">
                <a:latin typeface="Arial" panose="020B0604020202020204" pitchFamily="34" charset="0"/>
                <a:cs typeface="Arial" panose="020B0604020202020204" pitchFamily="34" charset="0"/>
              </a:rPr>
              <a:t>Thermometers. Practice recording temperature </a:t>
            </a:r>
          </a:p>
          <a:p>
            <a:r>
              <a:rPr lang="en-US" sz="2000" dirty="0">
                <a:latin typeface="Arial" panose="020B0604020202020204" pitchFamily="34" charset="0"/>
                <a:cs typeface="Arial" panose="020B0604020202020204" pitchFamily="34" charset="0"/>
              </a:rPr>
              <a:t>numbers on lab sheet. Practice coloring thermometer </a:t>
            </a:r>
          </a:p>
          <a:p>
            <a:r>
              <a:rPr lang="en-US" sz="2000" dirty="0">
                <a:latin typeface="Arial" panose="020B0604020202020204" pitchFamily="34" charset="0"/>
                <a:cs typeface="Arial" panose="020B0604020202020204" pitchFamily="34" charset="0"/>
              </a:rPr>
              <a:t>On lab sheet to match correct temperature. </a:t>
            </a:r>
          </a:p>
          <a:p>
            <a:endParaRPr lang="en-US" sz="2000" dirty="0">
              <a:latin typeface="Arial" panose="020B0604020202020204" pitchFamily="34" charset="0"/>
              <a:cs typeface="Arial" panose="020B0604020202020204" pitchFamily="34" charset="0"/>
            </a:endParaRPr>
          </a:p>
          <a:p>
            <a:endParaRPr lang="en-US" sz="40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What will happen to the</a:t>
            </a:r>
          </a:p>
          <a:p>
            <a:r>
              <a:rPr lang="en-US" sz="3200" b="1" dirty="0">
                <a:latin typeface="Arial" panose="020B0604020202020204" pitchFamily="34" charset="0"/>
                <a:cs typeface="Arial" panose="020B0604020202020204" pitchFamily="34" charset="0"/>
              </a:rPr>
              <a:t>temperatures of the sand?</a:t>
            </a:r>
          </a:p>
          <a:p>
            <a:endParaRPr lang="en-US" dirty="0"/>
          </a:p>
        </p:txBody>
      </p:sp>
      <p:pic>
        <p:nvPicPr>
          <p:cNvPr id="5" name="Picture 2" descr="Investigate the differential heating of land and water ... | Chegg.com">
            <a:extLst>
              <a:ext uri="{FF2B5EF4-FFF2-40B4-BE49-F238E27FC236}">
                <a16:creationId xmlns:a16="http://schemas.microsoft.com/office/drawing/2014/main" id="{79509E15-D325-6F45-8229-2104487D5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884" y="1625853"/>
            <a:ext cx="2848817" cy="4461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E2854B-7018-6964-36B6-0D6A4DE71769}"/>
              </a:ext>
            </a:extLst>
          </p:cNvPr>
          <p:cNvSpPr txBox="1"/>
          <p:nvPr/>
        </p:nvSpPr>
        <p:spPr>
          <a:xfrm>
            <a:off x="6711884" y="1199889"/>
            <a:ext cx="3219061" cy="646331"/>
          </a:xfrm>
          <a:prstGeom prst="rect">
            <a:avLst/>
          </a:prstGeom>
          <a:noFill/>
        </p:spPr>
        <p:txBody>
          <a:bodyPr wrap="square" rtlCol="0">
            <a:spAutoFit/>
          </a:bodyPr>
          <a:lstStyle/>
          <a:p>
            <a:r>
              <a:rPr lang="en-US" dirty="0">
                <a:solidFill>
                  <a:srgbClr val="FF0000"/>
                </a:solidFill>
              </a:rPr>
              <a:t>Replace with picture of our set up</a:t>
            </a:r>
          </a:p>
        </p:txBody>
      </p:sp>
    </p:spTree>
    <p:extLst>
      <p:ext uri="{BB962C8B-B14F-4D97-AF65-F5344CB8AC3E}">
        <p14:creationId xmlns:p14="http://schemas.microsoft.com/office/powerpoint/2010/main" val="353304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2860DB-D0B3-1EAE-C398-818A5E5FA62F}"/>
              </a:ext>
            </a:extLst>
          </p:cNvPr>
          <p:cNvSpPr txBox="1"/>
          <p:nvPr/>
        </p:nvSpPr>
        <p:spPr>
          <a:xfrm>
            <a:off x="1082351" y="485192"/>
            <a:ext cx="9638522" cy="3970318"/>
          </a:xfrm>
          <a:prstGeom prst="rect">
            <a:avLst/>
          </a:prstGeom>
          <a:noFill/>
        </p:spPr>
        <p:txBody>
          <a:bodyPr wrap="square" rtlCol="0">
            <a:spAutoFit/>
          </a:bodyPr>
          <a:lstStyle/>
          <a:p>
            <a:r>
              <a:rPr lang="en-US" dirty="0"/>
              <a:t>While waiting……  </a:t>
            </a:r>
          </a:p>
          <a:p>
            <a:r>
              <a:rPr lang="en-US" dirty="0"/>
              <a:t>1.  what do they think will happen?  </a:t>
            </a:r>
          </a:p>
          <a:p>
            <a:endParaRPr lang="en-US" dirty="0"/>
          </a:p>
          <a:p>
            <a:r>
              <a:rPr lang="en-US" dirty="0"/>
              <a:t>2.  Thermometer song</a:t>
            </a:r>
          </a:p>
          <a:p>
            <a:endParaRPr lang="en-US" dirty="0"/>
          </a:p>
          <a:p>
            <a:r>
              <a:rPr lang="en-US" dirty="0"/>
              <a:t>3.  Is it hot or cold? Compare temperatures by touch</a:t>
            </a:r>
          </a:p>
          <a:p>
            <a:r>
              <a:rPr lang="en-US" dirty="0"/>
              <a:t>      Put frozen ice pack in a mitten or sock, put activated hot hand in a sock</a:t>
            </a:r>
          </a:p>
          <a:p>
            <a:r>
              <a:rPr lang="en-US" dirty="0"/>
              <a:t>      Let students touch at same time to compare and decide which temperature</a:t>
            </a:r>
          </a:p>
          <a:p>
            <a:r>
              <a:rPr lang="en-US" dirty="0"/>
              <a:t>      is hot/cold</a:t>
            </a:r>
          </a:p>
          <a:p>
            <a:endParaRPr lang="en-US" dirty="0"/>
          </a:p>
          <a:p>
            <a:r>
              <a:rPr lang="en-US" dirty="0"/>
              <a:t>4.  Explore Temperature/color change products – </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59704230-A021-74B2-2A55-96115C514557}"/>
              </a:ext>
            </a:extLst>
          </p:cNvPr>
          <p:cNvPicPr>
            <a:picLocks noChangeAspect="1"/>
          </p:cNvPicPr>
          <p:nvPr/>
        </p:nvPicPr>
        <p:blipFill>
          <a:blip r:embed="rId2"/>
          <a:stretch>
            <a:fillRect/>
          </a:stretch>
        </p:blipFill>
        <p:spPr>
          <a:xfrm>
            <a:off x="3658086" y="4232194"/>
            <a:ext cx="2106992" cy="2140614"/>
          </a:xfrm>
          <a:prstGeom prst="rect">
            <a:avLst/>
          </a:prstGeom>
        </p:spPr>
      </p:pic>
      <p:pic>
        <p:nvPicPr>
          <p:cNvPr id="6" name="Picture 5">
            <a:extLst>
              <a:ext uri="{FF2B5EF4-FFF2-40B4-BE49-F238E27FC236}">
                <a16:creationId xmlns:a16="http://schemas.microsoft.com/office/drawing/2014/main" id="{476E6B3F-6EEA-3383-22D7-EDAC6E3AA94C}"/>
              </a:ext>
            </a:extLst>
          </p:cNvPr>
          <p:cNvPicPr>
            <a:picLocks noChangeAspect="1"/>
          </p:cNvPicPr>
          <p:nvPr/>
        </p:nvPicPr>
        <p:blipFill>
          <a:blip r:embed="rId3"/>
          <a:stretch>
            <a:fillRect/>
          </a:stretch>
        </p:blipFill>
        <p:spPr>
          <a:xfrm>
            <a:off x="5970165" y="4289444"/>
            <a:ext cx="2362286" cy="2026114"/>
          </a:xfrm>
          <a:prstGeom prst="rect">
            <a:avLst/>
          </a:prstGeom>
        </p:spPr>
      </p:pic>
      <p:pic>
        <p:nvPicPr>
          <p:cNvPr id="8" name="Picture 7">
            <a:extLst>
              <a:ext uri="{FF2B5EF4-FFF2-40B4-BE49-F238E27FC236}">
                <a16:creationId xmlns:a16="http://schemas.microsoft.com/office/drawing/2014/main" id="{D44BD889-D78F-6492-ECA9-16336A8748ED}"/>
              </a:ext>
            </a:extLst>
          </p:cNvPr>
          <p:cNvPicPr>
            <a:picLocks noChangeAspect="1"/>
          </p:cNvPicPr>
          <p:nvPr/>
        </p:nvPicPr>
        <p:blipFill>
          <a:blip r:embed="rId4"/>
          <a:stretch>
            <a:fillRect/>
          </a:stretch>
        </p:blipFill>
        <p:spPr>
          <a:xfrm>
            <a:off x="639804" y="3583291"/>
            <a:ext cx="2884338" cy="3106210"/>
          </a:xfrm>
          <a:prstGeom prst="rect">
            <a:avLst/>
          </a:prstGeom>
        </p:spPr>
      </p:pic>
      <p:pic>
        <p:nvPicPr>
          <p:cNvPr id="1026" name="Picture 2" descr="Image result for temperature color change cups">
            <a:extLst>
              <a:ext uri="{FF2B5EF4-FFF2-40B4-BE49-F238E27FC236}">
                <a16:creationId xmlns:a16="http://schemas.microsoft.com/office/drawing/2014/main" id="{600CB783-821B-B425-61F2-60F074994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3624" y="3999861"/>
            <a:ext cx="2486025" cy="24860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483EF6B-9CB8-94B8-95ED-6AD2A549190A}"/>
              </a:ext>
            </a:extLst>
          </p:cNvPr>
          <p:cNvPicPr>
            <a:picLocks noChangeAspect="1"/>
          </p:cNvPicPr>
          <p:nvPr/>
        </p:nvPicPr>
        <p:blipFill>
          <a:blip r:embed="rId6"/>
          <a:stretch>
            <a:fillRect/>
          </a:stretch>
        </p:blipFill>
        <p:spPr>
          <a:xfrm>
            <a:off x="10101747" y="1782203"/>
            <a:ext cx="1270203" cy="1075937"/>
          </a:xfrm>
          <a:prstGeom prst="rect">
            <a:avLst/>
          </a:prstGeom>
        </p:spPr>
      </p:pic>
      <p:pic>
        <p:nvPicPr>
          <p:cNvPr id="14" name="Picture 13">
            <a:extLst>
              <a:ext uri="{FF2B5EF4-FFF2-40B4-BE49-F238E27FC236}">
                <a16:creationId xmlns:a16="http://schemas.microsoft.com/office/drawing/2014/main" id="{0CF87BF4-5A1E-0AD9-2EDA-B1C83B54F50B}"/>
              </a:ext>
            </a:extLst>
          </p:cNvPr>
          <p:cNvPicPr>
            <a:picLocks noChangeAspect="1"/>
          </p:cNvPicPr>
          <p:nvPr/>
        </p:nvPicPr>
        <p:blipFill>
          <a:blip r:embed="rId7"/>
          <a:stretch>
            <a:fillRect/>
          </a:stretch>
        </p:blipFill>
        <p:spPr>
          <a:xfrm>
            <a:off x="8740247" y="1740321"/>
            <a:ext cx="1361500" cy="1224295"/>
          </a:xfrm>
          <a:prstGeom prst="rect">
            <a:avLst/>
          </a:prstGeom>
        </p:spPr>
      </p:pic>
    </p:spTree>
    <p:extLst>
      <p:ext uri="{BB962C8B-B14F-4D97-AF65-F5344CB8AC3E}">
        <p14:creationId xmlns:p14="http://schemas.microsoft.com/office/powerpoint/2010/main" val="3100617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30A07C-07AE-42C0-BD06-2DCC2E012146}"/>
              </a:ext>
            </a:extLst>
          </p:cNvPr>
          <p:cNvPicPr>
            <a:picLocks noChangeAspect="1"/>
          </p:cNvPicPr>
          <p:nvPr/>
        </p:nvPicPr>
        <p:blipFill>
          <a:blip r:embed="rId2"/>
          <a:stretch>
            <a:fillRect/>
          </a:stretch>
        </p:blipFill>
        <p:spPr>
          <a:xfrm>
            <a:off x="2152071" y="1907025"/>
            <a:ext cx="7605521" cy="4668978"/>
          </a:xfrm>
          <a:prstGeom prst="rect">
            <a:avLst/>
          </a:prstGeom>
        </p:spPr>
      </p:pic>
      <p:sp>
        <p:nvSpPr>
          <p:cNvPr id="5" name="Title 1">
            <a:extLst>
              <a:ext uri="{FF2B5EF4-FFF2-40B4-BE49-F238E27FC236}">
                <a16:creationId xmlns:a16="http://schemas.microsoft.com/office/drawing/2014/main" id="{0CB44323-C559-4A71-B334-4AE4E2FC5A31}"/>
              </a:ext>
            </a:extLst>
          </p:cNvPr>
          <p:cNvSpPr>
            <a:spLocks noGrp="1"/>
          </p:cNvSpPr>
          <p:nvPr>
            <p:ph type="title"/>
          </p:nvPr>
        </p:nvSpPr>
        <p:spPr>
          <a:xfrm>
            <a:off x="802433" y="355888"/>
            <a:ext cx="10767526" cy="1185262"/>
          </a:xfrm>
        </p:spPr>
        <p:txBody>
          <a:bodyPr>
            <a:normAutofit fontScale="90000"/>
          </a:bodyPr>
          <a:lstStyle/>
          <a:p>
            <a:r>
              <a:rPr lang="en-US" sz="2200" b="1" dirty="0">
                <a:latin typeface="Arial Black" panose="020B0A04020102020204" pitchFamily="34" charset="0"/>
              </a:rPr>
              <a:t> </a:t>
            </a:r>
            <a:r>
              <a:rPr lang="en-US" sz="2700" b="1" dirty="0">
                <a:latin typeface="Arial" panose="020B0604020202020204" pitchFamily="34" charset="0"/>
                <a:cs typeface="Arial" panose="020B0604020202020204" pitchFamily="34" charset="0"/>
              </a:rPr>
              <a:t>10 minutes later…..</a:t>
            </a:r>
            <a:br>
              <a:rPr lang="en-US" b="1" dirty="0">
                <a:latin typeface="Arial Black" panose="020B0A04020102020204" pitchFamily="34" charset="0"/>
              </a:rPr>
            </a:br>
            <a:r>
              <a:rPr lang="en-US" b="1" dirty="0">
                <a:latin typeface="Arial Rounded"/>
                <a:cs typeface="Arial" panose="020B0604020202020204" pitchFamily="34" charset="0"/>
              </a:rPr>
              <a:t>What are the temperatures after heating? </a:t>
            </a:r>
            <a:br>
              <a:rPr lang="en-US" b="1" dirty="0"/>
            </a:br>
            <a:r>
              <a:rPr lang="en-US" sz="1800" b="1" dirty="0"/>
              <a:t>Turn off lights. Pull trays away from light so easy to read thermometer. Everyone agree? Record on worksheet</a:t>
            </a:r>
          </a:p>
        </p:txBody>
      </p:sp>
      <p:cxnSp>
        <p:nvCxnSpPr>
          <p:cNvPr id="6" name="Straight Arrow Connector 5">
            <a:extLst>
              <a:ext uri="{FF2B5EF4-FFF2-40B4-BE49-F238E27FC236}">
                <a16:creationId xmlns:a16="http://schemas.microsoft.com/office/drawing/2014/main" id="{7406E817-BAAC-4DEE-A8CE-BCA6A5C04E11}"/>
              </a:ext>
            </a:extLst>
          </p:cNvPr>
          <p:cNvCxnSpPr/>
          <p:nvPr/>
        </p:nvCxnSpPr>
        <p:spPr>
          <a:xfrm>
            <a:off x="949036" y="3429000"/>
            <a:ext cx="3244273" cy="738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71747AA-96D7-4802-929D-D01CB5D04CC0}"/>
              </a:ext>
            </a:extLst>
          </p:cNvPr>
          <p:cNvCxnSpPr>
            <a:cxnSpLocks/>
          </p:cNvCxnSpPr>
          <p:nvPr/>
        </p:nvCxnSpPr>
        <p:spPr>
          <a:xfrm flipH="1">
            <a:off x="7809346" y="3629891"/>
            <a:ext cx="305261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121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708</Words>
  <Application>Microsoft Office PowerPoint</Application>
  <PresentationFormat>Widescreen</PresentationFormat>
  <Paragraphs>84</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Arial Rounded</vt:lpstr>
      <vt:lpstr>Calibri</vt:lpstr>
      <vt:lpstr>Calibri Light</vt:lpstr>
      <vt:lpstr>Gotham</vt:lpstr>
      <vt:lpstr>Office Theme</vt:lpstr>
      <vt:lpstr>Mattos Science Magnet Docent Program</vt:lpstr>
      <vt:lpstr>PowerPoint Presentation</vt:lpstr>
      <vt:lpstr>PowerPoint Presentation</vt:lpstr>
      <vt:lpstr>Activity 1 ( Action1) Thermometer measures temperature</vt:lpstr>
      <vt:lpstr>Activity 1 (Action 2) What are the starting temperatures?  Put thermometer into sand.  (bulb of thermometer covered) Count to 30 or time 30 seconds. (thermometer will adjust to temperature of sand) With the thermometer in the sand, what is the starting temperature ?  Slide tray around for all to agree Record this starting temperature (on student lab sheet) </vt:lpstr>
      <vt:lpstr>PowerPoint Presentation</vt:lpstr>
      <vt:lpstr>PowerPoint Presentation</vt:lpstr>
      <vt:lpstr>PowerPoint Presentation</vt:lpstr>
      <vt:lpstr> 10 minutes later….. What are the temperatures after heating?  Turn off lights. Pull trays away from light so easy to read thermometer. Everyone agree? Record on worksheet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Davidson</dc:creator>
  <cp:lastModifiedBy>Joyce Blueford</cp:lastModifiedBy>
  <cp:revision>14</cp:revision>
  <dcterms:created xsi:type="dcterms:W3CDTF">2024-01-15T17:38:37Z</dcterms:created>
  <dcterms:modified xsi:type="dcterms:W3CDTF">2024-07-19T22:32:51Z</dcterms:modified>
</cp:coreProperties>
</file>