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4" name="Google Shape;14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ef07751a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1ef07751a6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avDKAUTh6Te5D46R30AkgyY5fcCiudAE/vie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Vk6rP_4wpv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2683497" y="1102257"/>
            <a:ext cx="9144000" cy="16557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0000"/>
              </a:buClr>
              <a:buSzPct val="100000"/>
              <a:buFont typeface="Arial Rounded"/>
              <a:buNone/>
            </a:pPr>
            <a:r>
              <a:rPr lang="en-US" b="1">
                <a:solidFill>
                  <a:srgbClr val="FF0000"/>
                </a:solidFill>
                <a:latin typeface="Arial Rounded"/>
                <a:ea typeface="Arial Rounded"/>
                <a:cs typeface="Arial Rounded"/>
                <a:sym typeface="Arial Rounded"/>
              </a:rPr>
              <a:t>Mattos Science Magnet</a:t>
            </a:r>
            <a:br>
              <a:rPr lang="en-US" b="1">
                <a:solidFill>
                  <a:srgbClr val="FF0000"/>
                </a:solidFill>
                <a:latin typeface="Arial Rounded"/>
                <a:ea typeface="Arial Rounded"/>
                <a:cs typeface="Arial Rounded"/>
                <a:sym typeface="Arial Rounded"/>
              </a:rPr>
            </a:br>
            <a:r>
              <a:rPr lang="en-US" b="1">
                <a:solidFill>
                  <a:srgbClr val="FF0000"/>
                </a:solidFill>
                <a:latin typeface="Arial Rounded"/>
                <a:ea typeface="Arial Rounded"/>
                <a:cs typeface="Arial Rounded"/>
                <a:sym typeface="Arial Rounded"/>
              </a:rPr>
              <a:t>Docent Program </a:t>
            </a:r>
            <a:endParaRPr/>
          </a:p>
        </p:txBody>
      </p:sp>
      <p:sp>
        <p:nvSpPr>
          <p:cNvPr id="85" name="Google Shape;85;p13"/>
          <p:cNvSpPr txBox="1">
            <a:spLocks noGrp="1"/>
          </p:cNvSpPr>
          <p:nvPr>
            <p:ph type="subTitle" idx="1"/>
          </p:nvPr>
        </p:nvSpPr>
        <p:spPr>
          <a:xfrm>
            <a:off x="716943" y="3429000"/>
            <a:ext cx="10758000" cy="233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7200"/>
              <a:buNone/>
            </a:pPr>
            <a:r>
              <a:rPr lang="en-US" sz="4000" b="1" i="0" u="none" strike="noStrike" cap="none" dirty="0">
                <a:solidFill>
                  <a:srgbClr val="000000"/>
                </a:solidFill>
                <a:latin typeface="Arial Rounded"/>
                <a:ea typeface="Arial Rounded"/>
                <a:cs typeface="Arial Rounded"/>
                <a:sym typeface="Arial Rounded"/>
              </a:rPr>
              <a:t>Kindergarten</a:t>
            </a:r>
            <a:br>
              <a:rPr lang="en-US" sz="4000" b="1" i="0" u="none" strike="noStrike" cap="none" dirty="0">
                <a:solidFill>
                  <a:srgbClr val="000000"/>
                </a:solidFill>
                <a:latin typeface="Arial Rounded"/>
                <a:ea typeface="Arial Rounded"/>
                <a:cs typeface="Arial Rounded"/>
                <a:sym typeface="Arial Rounded"/>
              </a:rPr>
            </a:br>
            <a:r>
              <a:rPr lang="en-US" sz="4000" b="1" i="0" u="none" strike="noStrike" cap="none" dirty="0">
                <a:solidFill>
                  <a:srgbClr val="000000"/>
                </a:solidFill>
                <a:latin typeface="Arial Rounded"/>
                <a:ea typeface="Arial Rounded"/>
                <a:cs typeface="Arial Rounded"/>
                <a:sym typeface="Arial Rounded"/>
              </a:rPr>
              <a:t>Lesson 1. </a:t>
            </a:r>
            <a:r>
              <a:rPr lang="en-US" sz="4000" b="1" dirty="0">
                <a:latin typeface="Arial Rounded"/>
                <a:ea typeface="Arial Rounded"/>
                <a:cs typeface="Arial Rounded"/>
                <a:sym typeface="Arial Rounded"/>
              </a:rPr>
              <a:t>Measuring Temperature with a thermometer</a:t>
            </a:r>
            <a:endParaRPr sz="4000" dirty="0"/>
          </a:p>
        </p:txBody>
      </p:sp>
      <p:pic>
        <p:nvPicPr>
          <p:cNvPr id="87" name="Google Shape;87;p13" descr="Thermometer GIFs | Tenor"/>
          <p:cNvPicPr preferRelativeResize="0"/>
          <p:nvPr/>
        </p:nvPicPr>
        <p:blipFill rotWithShape="1">
          <a:blip r:embed="rId3">
            <a:alphaModFix/>
          </a:blip>
          <a:srcRect/>
          <a:stretch/>
        </p:blipFill>
        <p:spPr>
          <a:xfrm>
            <a:off x="655359" y="662519"/>
            <a:ext cx="2095500" cy="2095500"/>
          </a:xfrm>
          <a:prstGeom prst="rect">
            <a:avLst/>
          </a:prstGeom>
          <a:noFill/>
          <a:ln>
            <a:noFill/>
          </a:ln>
        </p:spPr>
      </p:pic>
      <p:sp>
        <p:nvSpPr>
          <p:cNvPr id="4" name="TextBox 3">
            <a:extLst>
              <a:ext uri="{FF2B5EF4-FFF2-40B4-BE49-F238E27FC236}">
                <a16:creationId xmlns:a16="http://schemas.microsoft.com/office/drawing/2014/main" id="{3C244660-FBB2-20B9-4A20-61EE4E91B220}"/>
              </a:ext>
            </a:extLst>
          </p:cNvPr>
          <p:cNvSpPr txBox="1"/>
          <p:nvPr/>
        </p:nvSpPr>
        <p:spPr>
          <a:xfrm>
            <a:off x="8106760" y="5645532"/>
            <a:ext cx="3230711" cy="646331"/>
          </a:xfrm>
          <a:prstGeom prst="rect">
            <a:avLst/>
          </a:prstGeom>
          <a:noFill/>
        </p:spPr>
        <p:txBody>
          <a:bodyPr wrap="square" rtlCol="0">
            <a:spAutoFit/>
          </a:bodyPr>
          <a:lstStyle/>
          <a:p>
            <a:br>
              <a:rPr lang="en-US" dirty="0"/>
            </a:br>
            <a:r>
              <a:rPr lang="en-US" dirty="0"/>
              <a:t>Math Science Nucleus ©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3572748" y="140100"/>
            <a:ext cx="5454900" cy="624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4000" b="1"/>
              <a:t>Measuring temperature</a:t>
            </a:r>
            <a:endParaRPr/>
          </a:p>
        </p:txBody>
      </p:sp>
      <p:sp>
        <p:nvSpPr>
          <p:cNvPr id="147" name="Google Shape;14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8" name="Google Shape;148;p22" title="00KMattosThermLabVideo.mp4">
            <a:hlinkClick r:id="rId3"/>
          </p:cNvPr>
          <p:cNvPicPr preferRelativeResize="0"/>
          <p:nvPr/>
        </p:nvPicPr>
        <p:blipFill>
          <a:blip r:embed="rId4">
            <a:alphaModFix/>
          </a:blip>
          <a:stretch>
            <a:fillRect/>
          </a:stretch>
        </p:blipFill>
        <p:spPr>
          <a:xfrm>
            <a:off x="838188" y="840975"/>
            <a:ext cx="10515600" cy="5915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2132446" y="18255"/>
            <a:ext cx="79272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sz="5400" b="1"/>
              <a:t>What is temperature?</a:t>
            </a:r>
            <a:endParaRPr/>
          </a:p>
        </p:txBody>
      </p:sp>
      <p:sp>
        <p:nvSpPr>
          <p:cNvPr id="93" name="Google Shape;93;p14"/>
          <p:cNvSpPr txBox="1">
            <a:spLocks noGrp="1"/>
          </p:cNvSpPr>
          <p:nvPr>
            <p:ph type="body" idx="1"/>
          </p:nvPr>
        </p:nvSpPr>
        <p:spPr>
          <a:xfrm>
            <a:off x="1024081" y="1450182"/>
            <a:ext cx="460201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Number that helps us compare hot and cold</a:t>
            </a:r>
            <a:endParaRPr/>
          </a:p>
          <a:p>
            <a:pPr marL="228600" lvl="0" indent="-228600" algn="l" rtl="0">
              <a:lnSpc>
                <a:spcPct val="90000"/>
              </a:lnSpc>
              <a:spcBef>
                <a:spcPts val="1000"/>
              </a:spcBef>
              <a:spcAft>
                <a:spcPts val="0"/>
              </a:spcAft>
              <a:buClr>
                <a:schemeClr val="dk1"/>
              </a:buClr>
              <a:buSzPts val="2800"/>
              <a:buChar char="•"/>
            </a:pPr>
            <a:r>
              <a:rPr lang="en-US"/>
              <a:t>A thermometer measures temperature</a:t>
            </a:r>
            <a:endParaRPr/>
          </a:p>
          <a:p>
            <a:pPr marL="228600" lvl="0" indent="-228600" algn="l" rtl="0">
              <a:lnSpc>
                <a:spcPct val="90000"/>
              </a:lnSpc>
              <a:spcBef>
                <a:spcPts val="1000"/>
              </a:spcBef>
              <a:spcAft>
                <a:spcPts val="0"/>
              </a:spcAft>
              <a:buClr>
                <a:schemeClr val="dk1"/>
              </a:buClr>
              <a:buSzPts val="2800"/>
              <a:buChar char="•"/>
            </a:pPr>
            <a:r>
              <a:rPr lang="en-US"/>
              <a:t>Collection of data over time provides information </a:t>
            </a:r>
            <a:endParaRPr/>
          </a:p>
        </p:txBody>
      </p:sp>
      <p:pic>
        <p:nvPicPr>
          <p:cNvPr id="94" name="Google Shape;94;p14" descr="Temperature and particle motion - tec-science"/>
          <p:cNvPicPr preferRelativeResize="0"/>
          <p:nvPr/>
        </p:nvPicPr>
        <p:blipFill rotWithShape="1">
          <a:blip r:embed="rId3">
            <a:alphaModFix/>
          </a:blip>
          <a:srcRect/>
          <a:stretch/>
        </p:blipFill>
        <p:spPr>
          <a:xfrm>
            <a:off x="5738667" y="1780239"/>
            <a:ext cx="6239168" cy="4127645"/>
          </a:xfrm>
          <a:prstGeom prst="rect">
            <a:avLst/>
          </a:prstGeom>
          <a:noFill/>
          <a:ln>
            <a:noFill/>
          </a:ln>
        </p:spPr>
      </p:pic>
      <p:pic>
        <p:nvPicPr>
          <p:cNvPr id="95" name="Google Shape;95;p14" descr="The Three Forms of Water"/>
          <p:cNvPicPr preferRelativeResize="0"/>
          <p:nvPr/>
        </p:nvPicPr>
        <p:blipFill rotWithShape="1">
          <a:blip r:embed="rId4">
            <a:alphaModFix/>
          </a:blip>
          <a:srcRect/>
          <a:stretch/>
        </p:blipFill>
        <p:spPr>
          <a:xfrm>
            <a:off x="1136649" y="4316197"/>
            <a:ext cx="3619500" cy="171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5" descr="Weather Animated Clipart: thermometer-with-temperature-rising-animated -clipart-1cr"/>
          <p:cNvPicPr preferRelativeResize="0"/>
          <p:nvPr/>
        </p:nvPicPr>
        <p:blipFill rotWithShape="1">
          <a:blip r:embed="rId3">
            <a:alphaModFix/>
          </a:blip>
          <a:srcRect/>
          <a:stretch/>
        </p:blipFill>
        <p:spPr>
          <a:xfrm>
            <a:off x="6980467" y="1395079"/>
            <a:ext cx="4410865" cy="5155813"/>
          </a:xfrm>
          <a:prstGeom prst="rect">
            <a:avLst/>
          </a:prstGeom>
          <a:noFill/>
          <a:ln>
            <a:noFill/>
          </a:ln>
        </p:spPr>
      </p:pic>
      <p:sp>
        <p:nvSpPr>
          <p:cNvPr id="101" name="Google Shape;101;p15"/>
          <p:cNvSpPr txBox="1">
            <a:spLocks noGrp="1"/>
          </p:cNvSpPr>
          <p:nvPr>
            <p:ph type="title"/>
          </p:nvPr>
        </p:nvSpPr>
        <p:spPr>
          <a:xfrm>
            <a:off x="230850" y="136525"/>
            <a:ext cx="117303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5400"/>
              <a:buFont typeface="Calibri"/>
              <a:buNone/>
            </a:pPr>
            <a:r>
              <a:rPr lang="en-US" sz="5400" b="1">
                <a:solidFill>
                  <a:srgbClr val="FF0000"/>
                </a:solidFill>
              </a:rPr>
              <a:t>Thermometers  measures temperature</a:t>
            </a:r>
            <a:endParaRPr/>
          </a:p>
        </p:txBody>
      </p:sp>
      <p:sp>
        <p:nvSpPr>
          <p:cNvPr id="102" name="Google Shape;102;p15"/>
          <p:cNvSpPr txBox="1">
            <a:spLocks noGrp="1"/>
          </p:cNvSpPr>
          <p:nvPr>
            <p:ph type="body" idx="1"/>
          </p:nvPr>
        </p:nvSpPr>
        <p:spPr>
          <a:xfrm>
            <a:off x="1599088" y="1430338"/>
            <a:ext cx="4620491" cy="234560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Learn how to read a thermometer</a:t>
            </a:r>
            <a:endParaRPr/>
          </a:p>
          <a:p>
            <a:pPr marL="228600" lvl="0" indent="-228600" algn="l" rtl="0">
              <a:lnSpc>
                <a:spcPct val="90000"/>
              </a:lnSpc>
              <a:spcBef>
                <a:spcPts val="1000"/>
              </a:spcBef>
              <a:spcAft>
                <a:spcPts val="0"/>
              </a:spcAft>
              <a:buClr>
                <a:schemeClr val="dk1"/>
              </a:buClr>
              <a:buSzPts val="3600"/>
              <a:buChar char="•"/>
            </a:pPr>
            <a:r>
              <a:rPr lang="en-US" sz="3600"/>
              <a:t>Collect data on thermometer</a:t>
            </a:r>
            <a:endParaRPr/>
          </a:p>
        </p:txBody>
      </p:sp>
      <p:pic>
        <p:nvPicPr>
          <p:cNvPr id="103" name="Google Shape;103;p15" descr="Climate Change Animation GIF - Find &amp; Share on GIPHY"/>
          <p:cNvPicPr preferRelativeResize="0"/>
          <p:nvPr/>
        </p:nvPicPr>
        <p:blipFill rotWithShape="1">
          <a:blip r:embed="rId4">
            <a:alphaModFix/>
          </a:blip>
          <a:srcRect/>
          <a:stretch/>
        </p:blipFill>
        <p:spPr>
          <a:xfrm>
            <a:off x="1077113" y="3621665"/>
            <a:ext cx="5142466" cy="28712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Rounded"/>
              <a:buNone/>
            </a:pPr>
            <a:r>
              <a:rPr lang="en-US" b="1">
                <a:latin typeface="Arial Rounded"/>
                <a:ea typeface="Arial Rounded"/>
                <a:cs typeface="Arial Rounded"/>
                <a:sym typeface="Arial Rounded"/>
              </a:rPr>
              <a:t>A </a:t>
            </a:r>
            <a:r>
              <a:rPr lang="en-US" b="1">
                <a:solidFill>
                  <a:srgbClr val="FF0000"/>
                </a:solidFill>
                <a:latin typeface="Arial Rounded"/>
                <a:ea typeface="Arial Rounded"/>
                <a:cs typeface="Arial Rounded"/>
                <a:sym typeface="Arial Rounded"/>
              </a:rPr>
              <a:t>thermometer </a:t>
            </a:r>
            <a:r>
              <a:rPr lang="en-US" b="1">
                <a:latin typeface="Arial Rounded"/>
                <a:ea typeface="Arial Rounded"/>
                <a:cs typeface="Arial Rounded"/>
                <a:sym typeface="Arial Rounded"/>
              </a:rPr>
              <a:t>tells us if our body </a:t>
            </a:r>
            <a:r>
              <a:rPr lang="en-US" b="1">
                <a:solidFill>
                  <a:srgbClr val="FF0000"/>
                </a:solidFill>
                <a:latin typeface="Arial Rounded"/>
                <a:ea typeface="Arial Rounded"/>
                <a:cs typeface="Arial Rounded"/>
                <a:sym typeface="Arial Rounded"/>
              </a:rPr>
              <a:t>temperature</a:t>
            </a:r>
            <a:r>
              <a:rPr lang="en-US" b="1">
                <a:latin typeface="Arial Rounded"/>
                <a:ea typeface="Arial Rounded"/>
                <a:cs typeface="Arial Rounded"/>
                <a:sym typeface="Arial Rounded"/>
              </a:rPr>
              <a:t> is over 98.6 F or  37 C</a:t>
            </a:r>
            <a:endParaRPr/>
          </a:p>
        </p:txBody>
      </p:sp>
      <p:pic>
        <p:nvPicPr>
          <p:cNvPr id="109" name="Google Shape;109;p16" descr="Thermometer GIFs | Tenor"/>
          <p:cNvPicPr preferRelativeResize="0"/>
          <p:nvPr/>
        </p:nvPicPr>
        <p:blipFill rotWithShape="1">
          <a:blip r:embed="rId3">
            <a:alphaModFix/>
          </a:blip>
          <a:srcRect/>
          <a:stretch/>
        </p:blipFill>
        <p:spPr>
          <a:xfrm>
            <a:off x="4412122" y="2193805"/>
            <a:ext cx="3367755" cy="33677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Rounded"/>
              <a:buNone/>
            </a:pPr>
            <a:r>
              <a:rPr lang="en-US" b="1">
                <a:latin typeface="Arial Rounded"/>
                <a:ea typeface="Arial Rounded"/>
                <a:cs typeface="Arial Rounded"/>
                <a:sym typeface="Arial Rounded"/>
              </a:rPr>
              <a:t>A </a:t>
            </a:r>
            <a:r>
              <a:rPr lang="en-US" b="1">
                <a:solidFill>
                  <a:srgbClr val="FF0000"/>
                </a:solidFill>
                <a:latin typeface="Arial Rounded"/>
                <a:ea typeface="Arial Rounded"/>
                <a:cs typeface="Arial Rounded"/>
                <a:sym typeface="Arial Rounded"/>
              </a:rPr>
              <a:t>thermometer </a:t>
            </a:r>
            <a:r>
              <a:rPr lang="en-US" b="1">
                <a:latin typeface="Arial Rounded"/>
                <a:ea typeface="Arial Rounded"/>
                <a:cs typeface="Arial Rounded"/>
                <a:sym typeface="Arial Rounded"/>
              </a:rPr>
              <a:t>tells us if our body </a:t>
            </a:r>
            <a:r>
              <a:rPr lang="en-US" b="1">
                <a:solidFill>
                  <a:srgbClr val="FF0000"/>
                </a:solidFill>
                <a:latin typeface="Arial Rounded"/>
                <a:ea typeface="Arial Rounded"/>
                <a:cs typeface="Arial Rounded"/>
                <a:sym typeface="Arial Rounded"/>
              </a:rPr>
              <a:t>temperature</a:t>
            </a:r>
            <a:r>
              <a:rPr lang="en-US" b="1">
                <a:latin typeface="Arial Rounded"/>
                <a:ea typeface="Arial Rounded"/>
                <a:cs typeface="Arial Rounded"/>
                <a:sym typeface="Arial Rounded"/>
              </a:rPr>
              <a:t> is over 98.6 F or  37 C</a:t>
            </a:r>
            <a:endParaRPr/>
          </a:p>
        </p:txBody>
      </p:sp>
      <p:pic>
        <p:nvPicPr>
          <p:cNvPr id="115" name="Google Shape;115;p17" descr="THE THERMOMETER SONG&#10;&#10;A song for kids about temperature, hot/cold, etc...&#10;&#10;&#10;To purchase this song in video format (.mp4) or audio format (.m4a), please visit www.harrykindergartenmusic.com!&#10;&#10;WWW.HARRYKINDERGARTENMUSIC.COM&#10;Hip songs &amp; videos for the K-2 classroom!&#10;&#10;- Most videos on my website: $2.49&#10;- All audio files on my website: $1.00&#10;- Audio/video song packs for a discounted price also available!&#10;&#10;&#10;Check out the Harry Kindergarten Music FACEBOOK page!&#10;www.facebook.com/groups/harrykindergarten&#10;&#10;To contact Mr. Harry about a speaking engagement for teachers, or if you have any other questions/comments, please contact pete@harrykindergartenmusic.com.&#10;&#10;&#10;*Disclaimer:&#10;Videos produced and shared by Harry Kindergarten Music are intended to be shown on the official HARRY KINDERGARTEN MUSIC YouTube channel and are NOT to be uploaded anywhere else.  Please do NOT rip videos off of my channel and put them on yours.  If YouTube is blocked in your school district, I graciously ask you to purchase the video or audio files from my website shown above.  Happy teaching!&#10;&#10;Enjoy!&#10;&#10;Q: Can my class perform a &quot;Harry Kindergarten song&quot; for an audience?&#10;A: If you desire to have your class or group of students perform one of my “Harry Kindergarten” songs for an audience, please note that there is a $6.00 PERFORMANCE FEE.&#10;&#10;Here are some hypothetical examples of performance groups:&#10;* Students perform a song for an audience during a graduation ceremony.&#10;* Students perform a song for an audience during a school or community talent show.&#10;* Students perform a song for an audience during a school assembly.&#10;If you are unsure if you need to purchase a performance license or not, please inquire at: pete@harrykindergartenmusic.com.  If you want more details about using a song multiple years or multiple classes, etc., e-mail me for a detailed PDF file.  &#10;&#10;$6.00 can be sent to:&#10;&#10;Harry Kindergarten Music, LLC&#10;&#10;508 Stewart Street&#10;&#10;Bellwood, PA  16617" title="The Thermometer Song (song for kids about temperature)">
            <a:hlinkClick r:id="rId3"/>
          </p:cNvPr>
          <p:cNvPicPr preferRelativeResize="0"/>
          <p:nvPr/>
        </p:nvPicPr>
        <p:blipFill>
          <a:blip r:embed="rId4">
            <a:alphaModFix/>
          </a:blip>
          <a:stretch>
            <a:fillRect/>
          </a:stretch>
        </p:blipFill>
        <p:spPr>
          <a:xfrm>
            <a:off x="3068237" y="1918650"/>
            <a:ext cx="6055525" cy="4541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p:nvPr/>
        </p:nvSpPr>
        <p:spPr>
          <a:xfrm>
            <a:off x="1423448" y="645702"/>
            <a:ext cx="904973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2F5496"/>
                </a:solidFill>
                <a:latin typeface="Arial Rounded"/>
                <a:ea typeface="Arial Rounded"/>
                <a:cs typeface="Arial Rounded"/>
                <a:sym typeface="Arial Rounded"/>
              </a:rPr>
              <a:t> What does it mean when the liquid in the thermometer goes higher </a:t>
            </a:r>
            <a:endParaRPr sz="3600">
              <a:solidFill>
                <a:srgbClr val="2F5496"/>
              </a:solidFill>
              <a:latin typeface="Calibri"/>
              <a:ea typeface="Calibri"/>
              <a:cs typeface="Calibri"/>
              <a:sym typeface="Calibri"/>
            </a:endParaRPr>
          </a:p>
        </p:txBody>
      </p:sp>
      <p:pic>
        <p:nvPicPr>
          <p:cNvPr id="121" name="Google Shape;121;p18" descr="Thermometer GIFs | Tenor"/>
          <p:cNvPicPr preferRelativeResize="0">
            <a:picLocks noGrp="1"/>
          </p:cNvPicPr>
          <p:nvPr>
            <p:ph type="body" idx="1"/>
          </p:nvPr>
        </p:nvPicPr>
        <p:blipFill rotWithShape="1">
          <a:blip r:embed="rId3">
            <a:alphaModFix/>
          </a:blip>
          <a:srcRect/>
          <a:stretch/>
        </p:blipFill>
        <p:spPr>
          <a:xfrm>
            <a:off x="4202684" y="2305042"/>
            <a:ext cx="3786600" cy="3786600"/>
          </a:xfrm>
          <a:prstGeom prst="rect">
            <a:avLst/>
          </a:prstGeom>
          <a:noFill/>
          <a:ln>
            <a:noFill/>
          </a:ln>
        </p:spPr>
      </p:pic>
      <p:pic>
        <p:nvPicPr>
          <p:cNvPr id="122" name="Google Shape;122;p18" descr="Temperature GIFs | Tenor"/>
          <p:cNvPicPr preferRelativeResize="0"/>
          <p:nvPr/>
        </p:nvPicPr>
        <p:blipFill rotWithShape="1">
          <a:blip r:embed="rId4">
            <a:alphaModFix/>
          </a:blip>
          <a:srcRect/>
          <a:stretch/>
        </p:blipFill>
        <p:spPr>
          <a:xfrm>
            <a:off x="482727" y="3095625"/>
            <a:ext cx="2095500" cy="2085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206477" y="1253332"/>
            <a:ext cx="5725196" cy="43513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dirty="0"/>
              <a:t>Digital thermometer measures heat. </a:t>
            </a:r>
            <a:br>
              <a:rPr lang="en-US" dirty="0"/>
            </a:br>
            <a:br>
              <a:rPr lang="en-US" dirty="0"/>
            </a:br>
            <a:r>
              <a:rPr lang="en-US" dirty="0"/>
              <a:t>You need to read numbers.  </a:t>
            </a:r>
            <a:br>
              <a:rPr lang="en-US" dirty="0"/>
            </a:br>
            <a:br>
              <a:rPr lang="en-US" dirty="0"/>
            </a:br>
            <a:r>
              <a:rPr lang="en-US" dirty="0"/>
              <a:t>Higher number is warmer.</a:t>
            </a:r>
            <a:br>
              <a:rPr lang="en-US" dirty="0"/>
            </a:br>
            <a:endParaRPr dirty="0"/>
          </a:p>
        </p:txBody>
      </p:sp>
      <p:pic>
        <p:nvPicPr>
          <p:cNvPr id="128" name="Google Shape;128;p19" descr="No Contact Forehead Thermometer freeshipping - babies-mall.shop"/>
          <p:cNvPicPr preferRelativeResize="0">
            <a:picLocks noGrp="1"/>
          </p:cNvPicPr>
          <p:nvPr>
            <p:ph type="body" idx="1"/>
          </p:nvPr>
        </p:nvPicPr>
        <p:blipFill rotWithShape="1">
          <a:blip r:embed="rId3">
            <a:alphaModFix/>
          </a:blip>
          <a:srcRect/>
          <a:stretch/>
        </p:blipFill>
        <p:spPr>
          <a:xfrm>
            <a:off x="6631726" y="1253331"/>
            <a:ext cx="4351338" cy="43513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2351267" y="365125"/>
            <a:ext cx="74895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Let’s experiment.</a:t>
            </a:r>
            <a:endParaRPr/>
          </a:p>
        </p:txBody>
      </p:sp>
      <p:sp>
        <p:nvSpPr>
          <p:cNvPr id="134" name="Google Shape;13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ts val="2800"/>
              <a:buNone/>
            </a:pPr>
            <a:r>
              <a:rPr lang="en-US" dirty="0"/>
              <a:t>Place a thermometer in a container.</a:t>
            </a:r>
          </a:p>
          <a:p>
            <a:pPr marL="0" lvl="0" indent="0" algn="l" rtl="0">
              <a:lnSpc>
                <a:spcPct val="90000"/>
              </a:lnSpc>
              <a:spcBef>
                <a:spcPts val="0"/>
              </a:spcBef>
              <a:spcAft>
                <a:spcPts val="0"/>
              </a:spcAft>
              <a:buClr>
                <a:schemeClr val="dk1"/>
              </a:buClr>
              <a:buSzPts val="2800"/>
              <a:buNone/>
            </a:pPr>
            <a:r>
              <a:rPr lang="en-US" dirty="0"/>
              <a:t>Does the temperature go up or down?</a:t>
            </a:r>
          </a:p>
          <a:p>
            <a:pPr marL="0" lvl="0" indent="0" algn="l" rtl="0">
              <a:lnSpc>
                <a:spcPct val="90000"/>
              </a:lnSpc>
              <a:spcBef>
                <a:spcPts val="0"/>
              </a:spcBef>
              <a:spcAft>
                <a:spcPts val="0"/>
              </a:spcAft>
              <a:buClr>
                <a:schemeClr val="dk1"/>
              </a:buClr>
              <a:buSzPts val="2800"/>
              <a:buNone/>
            </a:pPr>
            <a:r>
              <a:rPr lang="en-US" dirty="0"/>
              <a:t>Try a different container. </a:t>
            </a:r>
          </a:p>
          <a:p>
            <a:pPr marL="0" lvl="0" indent="0" algn="l" rtl="0">
              <a:lnSpc>
                <a:spcPct val="90000"/>
              </a:lnSpc>
              <a:spcBef>
                <a:spcPts val="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Warm water</a:t>
            </a:r>
            <a:endParaRPr dirty="0"/>
          </a:p>
          <a:p>
            <a:pPr marL="228600" lvl="0" indent="-228600" algn="l" rtl="0">
              <a:lnSpc>
                <a:spcPct val="90000"/>
              </a:lnSpc>
              <a:spcBef>
                <a:spcPts val="1000"/>
              </a:spcBef>
              <a:spcAft>
                <a:spcPts val="0"/>
              </a:spcAft>
              <a:buClr>
                <a:schemeClr val="dk1"/>
              </a:buClr>
              <a:buSzPts val="2800"/>
              <a:buChar char="•"/>
            </a:pPr>
            <a:r>
              <a:rPr lang="en-US" dirty="0"/>
              <a:t>Room temperature glass of water</a:t>
            </a:r>
            <a:endParaRPr dirty="0"/>
          </a:p>
          <a:p>
            <a:pPr marL="228600" lvl="0" indent="-228600" algn="l" rtl="0">
              <a:lnSpc>
                <a:spcPct val="90000"/>
              </a:lnSpc>
              <a:spcBef>
                <a:spcPts val="1000"/>
              </a:spcBef>
              <a:spcAft>
                <a:spcPts val="0"/>
              </a:spcAft>
              <a:buClr>
                <a:schemeClr val="dk1"/>
              </a:buClr>
              <a:buSzPts val="2800"/>
              <a:buChar char="•"/>
            </a:pPr>
            <a:r>
              <a:rPr lang="en-US" dirty="0"/>
              <a:t>Water with ice cube</a:t>
            </a:r>
          </a:p>
          <a:p>
            <a:pPr marL="228600" lvl="0" indent="-228600" algn="l" rtl="0">
              <a:lnSpc>
                <a:spcPct val="90000"/>
              </a:lnSpc>
              <a:spcBef>
                <a:spcPts val="1000"/>
              </a:spcBef>
              <a:spcAft>
                <a:spcPts val="0"/>
              </a:spcAft>
              <a:buClr>
                <a:schemeClr val="dk1"/>
              </a:buClr>
              <a:buSzPts val="2800"/>
              <a:buChar char="•"/>
            </a:pPr>
            <a:endParaRPr lang="en-US" dirty="0"/>
          </a:p>
          <a:p>
            <a:pPr marL="0" lvl="0" indent="0" algn="l" rtl="0">
              <a:lnSpc>
                <a:spcPct val="90000"/>
              </a:lnSpc>
              <a:spcBef>
                <a:spcPts val="1000"/>
              </a:spcBef>
              <a:spcAft>
                <a:spcPts val="0"/>
              </a:spcAft>
              <a:buClr>
                <a:schemeClr val="dk1"/>
              </a:buClr>
              <a:buSzPts val="2800"/>
              <a:buNone/>
            </a:pPr>
            <a:r>
              <a:rPr lang="en-US" dirty="0"/>
              <a:t>Record 2 temperatures. Try writing the</a:t>
            </a:r>
          </a:p>
          <a:p>
            <a:pPr marL="0" lvl="0" indent="0" algn="l" rtl="0">
              <a:lnSpc>
                <a:spcPct val="90000"/>
              </a:lnSpc>
              <a:spcBef>
                <a:spcPts val="1000"/>
              </a:spcBef>
              <a:spcAft>
                <a:spcPts val="0"/>
              </a:spcAft>
              <a:buClr>
                <a:schemeClr val="dk1"/>
              </a:buClr>
              <a:buSzPts val="2800"/>
              <a:buNone/>
            </a:pPr>
            <a:r>
              <a:rPr lang="en-US" dirty="0"/>
              <a:t>Number and coloring up to the temperature.</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Be careful with thermometers – they are made of glass.</a:t>
            </a:r>
            <a:endParaRPr dirty="0"/>
          </a:p>
        </p:txBody>
      </p:sp>
      <p:pic>
        <p:nvPicPr>
          <p:cNvPr id="135" name="Google Shape;135;p20"/>
          <p:cNvPicPr preferRelativeResize="0"/>
          <p:nvPr/>
        </p:nvPicPr>
        <p:blipFill rotWithShape="1">
          <a:blip r:embed="rId3">
            <a:alphaModFix/>
          </a:blip>
          <a:srcRect/>
          <a:stretch/>
        </p:blipFill>
        <p:spPr>
          <a:xfrm>
            <a:off x="6290727" y="1690688"/>
            <a:ext cx="5537295" cy="35223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1" descr="A picture containing text, table, cup, indoor&#10;&#10;Description automatically generated"/>
          <p:cNvPicPr preferRelativeResize="0">
            <a:picLocks noGrp="1"/>
          </p:cNvPicPr>
          <p:nvPr>
            <p:ph type="body" idx="1"/>
          </p:nvPr>
        </p:nvPicPr>
        <p:blipFill rotWithShape="1">
          <a:blip r:embed="rId3">
            <a:alphaModFix/>
          </a:blip>
          <a:srcRect/>
          <a:stretch/>
        </p:blipFill>
        <p:spPr>
          <a:xfrm>
            <a:off x="1265440" y="1825625"/>
            <a:ext cx="9661120" cy="4351338"/>
          </a:xfrm>
          <a:prstGeom prst="rect">
            <a:avLst/>
          </a:prstGeom>
          <a:noFill/>
          <a:ln>
            <a:noFill/>
          </a:ln>
        </p:spPr>
      </p:pic>
      <p:sp>
        <p:nvSpPr>
          <p:cNvPr id="141" name="Google Shape;141;p21"/>
          <p:cNvSpPr txBox="1">
            <a:spLocks noGrp="1"/>
          </p:cNvSpPr>
          <p:nvPr>
            <p:ph type="title"/>
          </p:nvPr>
        </p:nvSpPr>
        <p:spPr>
          <a:xfrm>
            <a:off x="3572748" y="521100"/>
            <a:ext cx="5454900" cy="624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4000" b="1"/>
              <a:t>Measuring temperature:</a:t>
            </a:r>
            <a:endParaRPr sz="4000" b="1"/>
          </a:p>
          <a:p>
            <a:pPr marL="0" lvl="0" indent="0" algn="ctr" rtl="0">
              <a:lnSpc>
                <a:spcPct val="90000"/>
              </a:lnSpc>
              <a:spcBef>
                <a:spcPts val="0"/>
              </a:spcBef>
              <a:spcAft>
                <a:spcPts val="0"/>
              </a:spcAft>
              <a:buClr>
                <a:schemeClr val="dk1"/>
              </a:buClr>
              <a:buSzPct val="100000"/>
              <a:buFont typeface="Calibri"/>
              <a:buNone/>
            </a:pPr>
            <a:r>
              <a:rPr lang="en-US" sz="4000" b="1"/>
              <a:t>Materials</a:t>
            </a:r>
            <a:endParaRPr sz="4000" b="1"/>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188</Words>
  <Application>Microsoft Office PowerPoint</Application>
  <PresentationFormat>Widescreen</PresentationFormat>
  <Paragraphs>32</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Rounded</vt:lpstr>
      <vt:lpstr>Calibri</vt:lpstr>
      <vt:lpstr>Office Theme</vt:lpstr>
      <vt:lpstr>Mattos Science Magnet Docent Program </vt:lpstr>
      <vt:lpstr>What is temperature?</vt:lpstr>
      <vt:lpstr>Thermometers  measures temperature</vt:lpstr>
      <vt:lpstr>A thermometer tells us if our body temperature is over 98.6 F or  37 C</vt:lpstr>
      <vt:lpstr>A thermometer tells us if our body temperature is over 98.6 F or  37 C</vt:lpstr>
      <vt:lpstr>PowerPoint Presentation</vt:lpstr>
      <vt:lpstr>Digital thermometer measures heat.   You need to read numbers.    Higher number is warmer. </vt:lpstr>
      <vt:lpstr>Let’s experiment.</vt:lpstr>
      <vt:lpstr>Measuring temperature: Materials</vt:lpstr>
      <vt:lpstr>Measuring temperature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Mattos Science Magnet Docent Program </dc:title>
  <cp:lastModifiedBy>Joyce Blueford</cp:lastModifiedBy>
  <cp:revision>2</cp:revision>
  <dcterms:modified xsi:type="dcterms:W3CDTF">2024-07-19T21:46:47Z</dcterms:modified>
</cp:coreProperties>
</file>