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8" r:id="rId3"/>
    <p:sldId id="259" r:id="rId4"/>
    <p:sldId id="260" r:id="rId5"/>
    <p:sldId id="261" r:id="rId6"/>
    <p:sldId id="262" r:id="rId7"/>
    <p:sldId id="264" r:id="rId8"/>
    <p:sldId id="265" r:id="rId9"/>
    <p:sldId id="266"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a999b0e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21a999b0e9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a999b0e93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a999b0e9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krQ9QuKpr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msnucleus.org/membership/ngss/fourth_ngss/04sand.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683497" y="1102257"/>
            <a:ext cx="9144000" cy="1655762"/>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Arial Rounded"/>
              <a:buNone/>
            </a:pPr>
            <a:r>
              <a:rPr lang="en-US" b="1">
                <a:solidFill>
                  <a:srgbClr val="FF0000"/>
                </a:solidFill>
                <a:latin typeface="Arial Rounded"/>
                <a:ea typeface="Arial Rounded"/>
                <a:cs typeface="Arial Rounded"/>
                <a:sym typeface="Arial Rounded"/>
              </a:rPr>
              <a:t>Mattos Science Magnet</a:t>
            </a:r>
            <a:br>
              <a:rPr lang="en-US" b="1">
                <a:solidFill>
                  <a:srgbClr val="FF0000"/>
                </a:solidFill>
                <a:latin typeface="Arial Rounded"/>
                <a:ea typeface="Arial Rounded"/>
                <a:cs typeface="Arial Rounded"/>
                <a:sym typeface="Arial Rounded"/>
              </a:rPr>
            </a:br>
            <a:r>
              <a:rPr lang="en-US" b="1">
                <a:solidFill>
                  <a:srgbClr val="FF0000"/>
                </a:solidFill>
                <a:latin typeface="Arial Rounded"/>
                <a:ea typeface="Arial Rounded"/>
                <a:cs typeface="Arial Rounded"/>
                <a:sym typeface="Arial Rounded"/>
              </a:rPr>
              <a:t>Docent Program</a:t>
            </a:r>
            <a:endParaRPr/>
          </a:p>
        </p:txBody>
      </p:sp>
      <p:sp>
        <p:nvSpPr>
          <p:cNvPr id="85" name="Google Shape;85;p13"/>
          <p:cNvSpPr txBox="1">
            <a:spLocks noGrp="1"/>
          </p:cNvSpPr>
          <p:nvPr>
            <p:ph type="subTitle" idx="1"/>
          </p:nvPr>
        </p:nvSpPr>
        <p:spPr>
          <a:xfrm>
            <a:off x="866692" y="3621024"/>
            <a:ext cx="10758114" cy="2141491"/>
          </a:xfrm>
          <a:prstGeom prst="rect">
            <a:avLst/>
          </a:prstGeom>
          <a:noFill/>
          <a:ln>
            <a:noFill/>
          </a:ln>
        </p:spPr>
        <p:txBody>
          <a:bodyPr spcFirstLastPara="1" wrap="square" lIns="91425" tIns="45700" rIns="91425" bIns="45700" anchor="t" anchorCtr="0">
            <a:noAutofit/>
          </a:bodyPr>
          <a:lstStyle/>
          <a:p>
            <a:pPr marL="0" lvl="0" indent="0">
              <a:spcBef>
                <a:spcPts val="0"/>
              </a:spcBef>
              <a:buSzPts val="7200"/>
            </a:pPr>
            <a:r>
              <a:rPr lang="en-US" sz="4000" b="1" dirty="0">
                <a:latin typeface="Arial Rounded"/>
                <a:ea typeface="Arial Rounded"/>
                <a:cs typeface="Arial Rounded"/>
                <a:sym typeface="Arial Rounded"/>
              </a:rPr>
              <a:t>Fourth Grade</a:t>
            </a:r>
            <a:br>
              <a:rPr lang="en-US" sz="4000" b="1" dirty="0">
                <a:latin typeface="Arial Rounded"/>
                <a:ea typeface="Arial Rounded"/>
                <a:cs typeface="Arial Rounded"/>
                <a:sym typeface="Arial Rounded"/>
              </a:rPr>
            </a:br>
            <a:r>
              <a:rPr lang="en-US" sz="4000" b="1" dirty="0">
                <a:latin typeface="Arial Rounded"/>
                <a:ea typeface="Arial Rounded"/>
                <a:cs typeface="Arial Rounded"/>
                <a:sym typeface="Arial Rounded"/>
              </a:rPr>
              <a:t>Lesson 4. Sand</a:t>
            </a:r>
            <a:br>
              <a:rPr lang="en-US" sz="7200" b="1" dirty="0">
                <a:latin typeface="Arial Rounded"/>
                <a:ea typeface="Arial Rounded"/>
                <a:cs typeface="Arial Rounded"/>
                <a:sym typeface="Arial Rounded"/>
              </a:rPr>
            </a:br>
            <a:br>
              <a:rPr lang="en-US" sz="7200" b="1" dirty="0">
                <a:latin typeface="Arial Rounded"/>
                <a:ea typeface="Arial Rounded"/>
                <a:cs typeface="Arial Rounded"/>
                <a:sym typeface="Arial Rounded"/>
              </a:rPr>
            </a:br>
            <a:r>
              <a:rPr lang="en-US" sz="7200" b="1" dirty="0">
                <a:latin typeface="Arial Rounded"/>
                <a:ea typeface="Arial Rounded"/>
                <a:cs typeface="Arial Rounded"/>
                <a:sym typeface="Arial Rounded"/>
              </a:rPr>
              <a:t> </a:t>
            </a:r>
            <a:endParaRPr dirty="0"/>
          </a:p>
        </p:txBody>
      </p:sp>
      <p:pic>
        <p:nvPicPr>
          <p:cNvPr id="87" name="Google Shape;87;p13" descr="Soil Erosion Animation GIFs | Tenor"/>
          <p:cNvPicPr preferRelativeResize="0"/>
          <p:nvPr/>
        </p:nvPicPr>
        <p:blipFill rotWithShape="1">
          <a:blip r:embed="rId3">
            <a:alphaModFix/>
          </a:blip>
          <a:srcRect/>
          <a:stretch/>
        </p:blipFill>
        <p:spPr>
          <a:xfrm>
            <a:off x="364503" y="749038"/>
            <a:ext cx="2937640" cy="2008981"/>
          </a:xfrm>
          <a:prstGeom prst="rect">
            <a:avLst/>
          </a:prstGeom>
          <a:noFill/>
          <a:ln>
            <a:noFill/>
          </a:ln>
        </p:spPr>
      </p:pic>
      <p:sp>
        <p:nvSpPr>
          <p:cNvPr id="2" name="TextBox 1">
            <a:extLst>
              <a:ext uri="{FF2B5EF4-FFF2-40B4-BE49-F238E27FC236}">
                <a16:creationId xmlns:a16="http://schemas.microsoft.com/office/drawing/2014/main" id="{2410A2F7-106B-FD54-DF4B-E53E86EAE6FA}"/>
              </a:ext>
            </a:extLst>
          </p:cNvPr>
          <p:cNvSpPr txBox="1"/>
          <p:nvPr/>
        </p:nvSpPr>
        <p:spPr>
          <a:xfrm>
            <a:off x="7999012" y="5491183"/>
            <a:ext cx="3230711"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1400" b="0" i="0" u="none" strike="noStrike" kern="0" cap="none" spc="0" normalizeH="0" baseline="0" noProof="0" dirty="0">
                <a:ln>
                  <a:noFill/>
                </a:ln>
                <a:solidFill>
                  <a:srgbClr val="000000"/>
                </a:solidFill>
                <a:effectLst/>
                <a:uLnTx/>
                <a:uFillTx/>
                <a:latin typeface="Arial"/>
                <a:cs typeface="Arial"/>
                <a:sym typeface="Arial"/>
              </a:rPr>
            </a:br>
            <a:r>
              <a:rPr kumimoji="0" lang="en-US" sz="1400" b="0" i="0" u="none" strike="noStrike" kern="0" cap="none" spc="0" normalizeH="0" baseline="0" noProof="0" dirty="0">
                <a:ln>
                  <a:noFill/>
                </a:ln>
                <a:solidFill>
                  <a:srgbClr val="000000"/>
                </a:solidFill>
                <a:effectLst/>
                <a:uLnTx/>
                <a:uFillTx/>
                <a:latin typeface="Arial"/>
                <a:cs typeface="Arial"/>
                <a:sym typeface="Arial"/>
              </a:rPr>
              <a:t>Math Science Nucleus © 2024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2209800" y="1143001"/>
            <a:ext cx="7772400" cy="1470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What makes up healthy soil?</a:t>
            </a:r>
            <a:endParaRPr/>
          </a:p>
        </p:txBody>
      </p:sp>
      <p:pic>
        <p:nvPicPr>
          <p:cNvPr id="98" name="Google Shape;98;p15"/>
          <p:cNvPicPr preferRelativeResize="0"/>
          <p:nvPr/>
        </p:nvPicPr>
        <p:blipFill rotWithShape="1">
          <a:blip r:embed="rId3">
            <a:alphaModFix/>
          </a:blip>
          <a:srcRect/>
          <a:stretch/>
        </p:blipFill>
        <p:spPr>
          <a:xfrm>
            <a:off x="1839950" y="2819400"/>
            <a:ext cx="8512100" cy="3754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6"/>
          <p:cNvPicPr preferRelativeResize="0"/>
          <p:nvPr/>
        </p:nvPicPr>
        <p:blipFill rotWithShape="1">
          <a:blip r:embed="rId3">
            <a:alphaModFix/>
          </a:blip>
          <a:srcRect l="4628" t="14976" r="3180" b="2914"/>
          <a:stretch/>
        </p:blipFill>
        <p:spPr>
          <a:xfrm>
            <a:off x="1724050" y="1979350"/>
            <a:ext cx="8743900" cy="4376850"/>
          </a:xfrm>
          <a:prstGeom prst="rect">
            <a:avLst/>
          </a:prstGeom>
          <a:noFill/>
          <a:ln>
            <a:noFill/>
          </a:ln>
        </p:spPr>
      </p:pic>
      <p:sp>
        <p:nvSpPr>
          <p:cNvPr id="104" name="Google Shape;104;p16"/>
          <p:cNvSpPr txBox="1"/>
          <p:nvPr/>
        </p:nvSpPr>
        <p:spPr>
          <a:xfrm>
            <a:off x="1905000" y="5444836"/>
            <a:ext cx="8534400" cy="10668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None/>
            </a:pPr>
            <a:endParaRPr sz="4800">
              <a:solidFill>
                <a:schemeClr val="dk1"/>
              </a:solidFill>
              <a:latin typeface="Arial"/>
              <a:ea typeface="Arial"/>
              <a:cs typeface="Arial"/>
              <a:sym typeface="Arial"/>
            </a:endParaRPr>
          </a:p>
        </p:txBody>
      </p:sp>
      <p:sp>
        <p:nvSpPr>
          <p:cNvPr id="105" name="Google Shape;105;p16"/>
          <p:cNvSpPr txBox="1"/>
          <p:nvPr/>
        </p:nvSpPr>
        <p:spPr>
          <a:xfrm>
            <a:off x="734786" y="304800"/>
            <a:ext cx="107223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Arial"/>
                <a:ea typeface="Arial"/>
                <a:cs typeface="Arial"/>
                <a:sym typeface="Arial"/>
              </a:rPr>
              <a:t>Healthy soil is a mix of minerals, air, water and organic material (compost)</a:t>
            </a:r>
            <a:endParaRPr/>
          </a:p>
        </p:txBody>
      </p:sp>
      <p:sp>
        <p:nvSpPr>
          <p:cNvPr id="106" name="Google Shape;106;p16"/>
          <p:cNvSpPr txBox="1"/>
          <p:nvPr/>
        </p:nvSpPr>
        <p:spPr>
          <a:xfrm>
            <a:off x="10137797" y="3875930"/>
            <a:ext cx="1752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Today’s</a:t>
            </a:r>
            <a:endParaRPr sz="28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sz="2800" b="1" dirty="0">
                <a:solidFill>
                  <a:srgbClr val="FF0000"/>
                </a:solidFill>
                <a:latin typeface="Calibri"/>
                <a:ea typeface="Calibri"/>
                <a:cs typeface="Calibri"/>
                <a:sym typeface="Calibri"/>
              </a:rPr>
              <a:t>Lesson</a:t>
            </a:r>
            <a:endParaRPr sz="2800" b="1" dirty="0">
              <a:solidFill>
                <a:srgbClr val="FF0000"/>
              </a:solidFill>
              <a:latin typeface="Calibri"/>
              <a:ea typeface="Calibri"/>
              <a:cs typeface="Calibri"/>
              <a:sym typeface="Calibri"/>
            </a:endParaRPr>
          </a:p>
        </p:txBody>
      </p:sp>
      <p:cxnSp>
        <p:nvCxnSpPr>
          <p:cNvPr id="107" name="Google Shape;107;p16"/>
          <p:cNvCxnSpPr/>
          <p:nvPr/>
        </p:nvCxnSpPr>
        <p:spPr>
          <a:xfrm>
            <a:off x="3242597" y="6093180"/>
            <a:ext cx="833100" cy="0"/>
          </a:xfrm>
          <a:prstGeom prst="straightConnector1">
            <a:avLst/>
          </a:prstGeom>
          <a:noFill/>
          <a:ln w="57150" cap="flat" cmpd="sng">
            <a:solidFill>
              <a:srgbClr val="FF0000"/>
            </a:solidFill>
            <a:prstDash val="solid"/>
            <a:miter lim="800000"/>
            <a:headEnd type="none" w="sm" len="sm"/>
            <a:tailEnd type="stealth" w="med" len="med"/>
          </a:ln>
        </p:spPr>
      </p:cxnSp>
      <p:sp>
        <p:nvSpPr>
          <p:cNvPr id="108" name="Google Shape;108;p16"/>
          <p:cNvSpPr txBox="1"/>
          <p:nvPr/>
        </p:nvSpPr>
        <p:spPr>
          <a:xfrm>
            <a:off x="1813072" y="5557330"/>
            <a:ext cx="1752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Last</a:t>
            </a:r>
            <a:endParaRPr sz="2800" b="1">
              <a:solidFill>
                <a:srgbClr val="FF0000"/>
              </a:solidFill>
              <a:latin typeface="Calibri"/>
              <a:ea typeface="Calibri"/>
              <a:cs typeface="Calibri"/>
              <a:sym typeface="Calibri"/>
            </a:endParaRPr>
          </a:p>
          <a:p>
            <a:pPr marL="0" marR="0" lvl="0" indent="0" algn="l" rtl="0">
              <a:spcBef>
                <a:spcPts val="0"/>
              </a:spcBef>
              <a:spcAft>
                <a:spcPts val="0"/>
              </a:spcAft>
              <a:buNone/>
            </a:pPr>
            <a:r>
              <a:rPr lang="en-US" sz="2800" b="1">
                <a:solidFill>
                  <a:srgbClr val="FF0000"/>
                </a:solidFill>
                <a:latin typeface="Calibri"/>
                <a:ea typeface="Calibri"/>
                <a:cs typeface="Calibri"/>
                <a:sym typeface="Calibri"/>
              </a:rPr>
              <a:t>Lesson</a:t>
            </a:r>
            <a:endParaRPr sz="2800" b="1">
              <a:solidFill>
                <a:srgbClr val="FF0000"/>
              </a:solidFill>
              <a:latin typeface="Calibri"/>
              <a:ea typeface="Calibri"/>
              <a:cs typeface="Calibri"/>
              <a:sym typeface="Calibri"/>
            </a:endParaRPr>
          </a:p>
        </p:txBody>
      </p:sp>
      <p:cxnSp>
        <p:nvCxnSpPr>
          <p:cNvPr id="109" name="Google Shape;109;p16"/>
          <p:cNvCxnSpPr>
            <a:stCxn id="106" idx="1"/>
          </p:cNvCxnSpPr>
          <p:nvPr/>
        </p:nvCxnSpPr>
        <p:spPr>
          <a:xfrm rot="10800000">
            <a:off x="8821397" y="3675680"/>
            <a:ext cx="1316400" cy="677400"/>
          </a:xfrm>
          <a:prstGeom prst="straightConnector1">
            <a:avLst/>
          </a:prstGeom>
          <a:noFill/>
          <a:ln w="57150" cap="flat" cmpd="sng">
            <a:solidFill>
              <a:srgbClr val="FF0000"/>
            </a:solidFill>
            <a:prstDash val="solid"/>
            <a:miter lim="800000"/>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p:nvPr/>
        </p:nvSpPr>
        <p:spPr>
          <a:xfrm>
            <a:off x="516600" y="206725"/>
            <a:ext cx="11158800" cy="624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000" b="1" dirty="0">
              <a:solidFill>
                <a:schemeClr val="dk1"/>
              </a:solidFill>
            </a:endParaRPr>
          </a:p>
          <a:p>
            <a:pPr marL="0" marR="0" lvl="0" indent="0" algn="ctr" rtl="0">
              <a:spcBef>
                <a:spcPts val="0"/>
              </a:spcBef>
              <a:spcAft>
                <a:spcPts val="0"/>
              </a:spcAft>
              <a:buNone/>
            </a:pPr>
            <a:r>
              <a:rPr lang="en-US" sz="4000" b="1" dirty="0">
                <a:solidFill>
                  <a:schemeClr val="dk1"/>
                </a:solidFill>
              </a:rPr>
              <a:t>Objectives</a:t>
            </a:r>
            <a:endParaRPr sz="4000" b="1" dirty="0">
              <a:solidFill>
                <a:schemeClr val="dk1"/>
              </a:solidFill>
            </a:endParaRPr>
          </a:p>
          <a:p>
            <a:pPr marL="0" marR="0" lvl="0" indent="0" algn="ctr" rtl="0">
              <a:spcBef>
                <a:spcPts val="0"/>
              </a:spcBef>
              <a:spcAft>
                <a:spcPts val="0"/>
              </a:spcAft>
              <a:buNone/>
            </a:pPr>
            <a:endParaRPr sz="4000" b="1" dirty="0">
              <a:solidFill>
                <a:schemeClr val="dk1"/>
              </a:solidFill>
            </a:endParaRPr>
          </a:p>
          <a:p>
            <a:pPr marL="457200" marR="0" lvl="0" indent="-482600" algn="ctr" rtl="0">
              <a:spcBef>
                <a:spcPts val="0"/>
              </a:spcBef>
              <a:spcAft>
                <a:spcPts val="0"/>
              </a:spcAft>
              <a:buClr>
                <a:schemeClr val="dk1"/>
              </a:buClr>
              <a:buSzPts val="4000"/>
              <a:buAutoNum type="arabicPeriod"/>
            </a:pPr>
            <a:r>
              <a:rPr lang="en-US" sz="4000" b="1" dirty="0">
                <a:solidFill>
                  <a:schemeClr val="dk1"/>
                </a:solidFill>
              </a:rPr>
              <a:t>Sand composition tells the source</a:t>
            </a:r>
            <a:endParaRPr sz="4000" b="1" dirty="0">
              <a:solidFill>
                <a:schemeClr val="dk1"/>
              </a:solidFill>
            </a:endParaRPr>
          </a:p>
          <a:p>
            <a:pPr marL="457200" marR="0" lvl="0" indent="-482600" algn="ctr" rtl="0">
              <a:spcBef>
                <a:spcPts val="0"/>
              </a:spcBef>
              <a:spcAft>
                <a:spcPts val="0"/>
              </a:spcAft>
              <a:buClr>
                <a:schemeClr val="dk1"/>
              </a:buClr>
              <a:buSzPts val="4000"/>
              <a:buAutoNum type="arabicPeriod"/>
            </a:pPr>
            <a:r>
              <a:rPr lang="en-US" sz="4000" b="1" dirty="0">
                <a:solidFill>
                  <a:schemeClr val="dk1"/>
                </a:solidFill>
              </a:rPr>
              <a:t>Roundness tells distance</a:t>
            </a:r>
            <a:endParaRPr sz="4000" b="1" dirty="0">
              <a:solidFill>
                <a:schemeClr val="dk1"/>
              </a:solidFill>
            </a:endParaRPr>
          </a:p>
          <a:p>
            <a:pPr marL="0" marR="0" lvl="0" indent="0" algn="ctr" rtl="0">
              <a:spcBef>
                <a:spcPts val="0"/>
              </a:spcBef>
              <a:spcAft>
                <a:spcPts val="0"/>
              </a:spcAft>
              <a:buNone/>
            </a:pPr>
            <a:endParaRPr sz="4000" b="1" dirty="0">
              <a:solidFill>
                <a:schemeClr val="dk1"/>
              </a:solidFill>
            </a:endParaRPr>
          </a:p>
          <a:p>
            <a:pPr marL="0" marR="0" lvl="0" indent="0" algn="l" rtl="0">
              <a:spcBef>
                <a:spcPts val="0"/>
              </a:spcBef>
              <a:spcAft>
                <a:spcPts val="0"/>
              </a:spcAft>
              <a:buNone/>
            </a:pPr>
            <a:endParaRPr sz="4000" b="1" dirty="0">
              <a:solidFill>
                <a:schemeClr val="dk1"/>
              </a:solidFill>
            </a:endParaRPr>
          </a:p>
          <a:p>
            <a:pPr marL="0" marR="0" lvl="0" indent="0" algn="ctr" rtl="0">
              <a:spcBef>
                <a:spcPts val="0"/>
              </a:spcBef>
              <a:spcAft>
                <a:spcPts val="0"/>
              </a:spcAft>
              <a:buNone/>
            </a:pPr>
            <a:endParaRPr sz="4000" b="1" dirty="0">
              <a:solidFill>
                <a:schemeClr val="dk1"/>
              </a:solidFill>
            </a:endParaRPr>
          </a:p>
          <a:p>
            <a:pPr marL="0" marR="0" lvl="0" indent="0" algn="ctr" rtl="0">
              <a:spcBef>
                <a:spcPts val="0"/>
              </a:spcBef>
              <a:spcAft>
                <a:spcPts val="0"/>
              </a:spcAft>
              <a:buNone/>
            </a:pPr>
            <a:r>
              <a:rPr lang="en-US" sz="4000" b="1" dirty="0">
                <a:solidFill>
                  <a:schemeClr val="dk1"/>
                </a:solidFill>
              </a:rPr>
              <a:t>To understand how the minerals get in our soil, let’s look at how sand forms</a:t>
            </a:r>
            <a:endParaRPr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descr="There's a story in every grain of sand: tales of life and death, fire and water. If you scooped up a handful of sand from every beach, you'd have a history of the world sifting through your fingers. &#10;&#10;SUBSCRIBE to Deep Look! http://goo.gl/8NwXqt&#10;&#10;DEEP LOOK: a new ultra-HD (4K) short video series created by KQED San Francisco and presented by PBS Digital Studios. See the unseen at the very edge of our visible world. Get a new perspective on our place in the universe and meet extraordinary new friends. Explore big scientific mysteries by going incredibly small.&#10;&#10;* NEW VIDEOS EVERY OTHER TUESDAY! *&#10;&#10;---+ How does sand form?&#10;&#10;Sand can be anything that has been worn down until it’s reduced to some tiny, essential fragment of what it once was: a granite pebble from the mountains; coral from the sea; obsidian from a volcano; even skeletons of microscopic sea animals. It's also a technical term.  Bigger than sand, that’s gravel, smaller? Silt. &#10;&#10;By studying the composition and texture of sand, geologists can reconstruct its incredible life history. “There’s just a ton of information out there, and all of it is in the sand,” said Mary McGann, a geologist at the United States Geological Survey in Menlo Park, CA.&#10;&#10;McGann recently took part in a comprehensive research project mapping sand’s journey into and throughout San Francisco Bay.&#10;&#10;Patrick Barnard, another USGS geologist who helped oversee the project, said that it will help scientists understand how local beaches are changing over time. In particular, Barnard wants to understand why beaches just south of San Francisco Bay are among the most rapidly eroding beaches in the state.&#10;&#10;From 2010-2012, Barnard and his team sampled beaches, outcrops, rivers and creeks to track sand’s journey around the bay. They even collected sand from the ocean floor. The researchers then carefully analyzed the samples to characterize the shapes, sizes, and chemical properties of the sand grains.&#10;&#10;Barnard said the information provides a kind of fingerprint, or signature, for each sample that can then be matched to a potential source. For example, certain minerals may only come from the Sierra Mountains or the Marin Headlands.&#10;&#10;“If we’ve covered all of the potential sources, and we know the unique signature of the sand from these different sources, and we find it on a beach somewhere, then we basically know where it came from,” explained Barnard.&#10;&#10;And those species aren’t the only things finding their way into the sand. Manmade materials can show up there, too. McGann has found metal welding scraps and tiny glass spheres (commonly sprinkled on highways to make road stripes reflective) in sand samples from around the bay.&#10;&#10;“All of these things can get washed into our rivers or our creeks, or washed off the road in storm drains,” explained McGann. “Eventually they end up in, for example, San Francisco Bay.”&#10;&#10;By piecing together all of these clues – the information found in the minerals, biological material and man made objects that make up sand – the researchers ended up with a pretty clear picture of how sand travels around San Francisco Bay.&#10;&#10;Some sands stay close to home. Rocky sand in the Marin Headlands comes from nearby bluffs, never straying far from its source.&#10;&#10;Other sands travel hundreds of miles. Granite from the Sierra Nevada mountains careens down rivers and streams on a century-long sojourn to the coast.&#10;&#10;In fact, much of the sand in the Bay Area comes from the Sacramento and San Joaquin rivers, with local watersheds also playing an important role in transporting sand to the beach.&#10;&#10;Although this project focused on San Francisco Bay, the same techniques could be used to study other coastal systems, he added, revealing the incredible life stories of sand from around the world. &#10;&#10;---+ More Deep Look episodes:&#10;&#10;What Happens When You Zap Coral With The World's Most Powerful X-ray Laser?&#10;https://youtu.be/aXmCU6IYnsA&#10;&#10;These 'Resurrection Plants' Spring Back to Life in Seconds&#10;https://youtu.be/eoFGKlZMo2g&#10;&#10;--&#10;Full article: http://blogs.kqed.org/science/2014/11/04/the-amazing-life-of-sand/&#10;&#10;---+ Follow KQED Science:&#10;&#10;KQED Science: http://www.kqed.org/science&#10;Tumblr: http://kqedscience.tumblr.com&#10;Twitter: https://www.twitter.com/kqedscience&#10;&#10;---+ About KQED&#10;&#10;KQED, an NPR and PBS affiliate in San Francisco, CA, serves Northern California and beyond with a public-supported alternative to commercial TV, Radio and web media.&#10;&#10;Funding for Deep Look is provided in part by PBS Digital Studios and the John S. and James L. Knight Foundation. Deep Look is a project of KQED Science, which is also supported by HopeLab, the David B. Gold Foundation, the S. D. Bechtel, Jr. Foundation, the Dirk and Charlene Kabcenell Foundation, the Vadasz Family Foundation, the Gordon and Betty Moore Foundation, the Smart Family Foundation and the members of KQED.&#10;#deeplook" title="The Amazing Life of Sand | Deep Look">
            <a:hlinkClick r:id="rId3"/>
          </p:cNvPr>
          <p:cNvPicPr preferRelativeResize="0"/>
          <p:nvPr/>
        </p:nvPicPr>
        <p:blipFill>
          <a:blip r:embed="rId4">
            <a:alphaModFix/>
          </a:blip>
          <a:stretch>
            <a:fillRect/>
          </a:stretch>
        </p:blipFill>
        <p:spPr>
          <a:xfrm>
            <a:off x="997187" y="189375"/>
            <a:ext cx="10654825" cy="6479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p:nvPr/>
        </p:nvSpPr>
        <p:spPr>
          <a:xfrm>
            <a:off x="174175" y="121150"/>
            <a:ext cx="11454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minerals we find in soil (used by plants)  come from breaking down the parent rocks.  Here are some common rocks and minerals we find in California sands </a:t>
            </a:r>
            <a:endParaRPr sz="1600" dirty="0"/>
          </a:p>
        </p:txBody>
      </p:sp>
      <p:pic>
        <p:nvPicPr>
          <p:cNvPr id="125" name="Google Shape;125;p19" descr="Quartz: The mineral Quartz information and pictures"/>
          <p:cNvPicPr preferRelativeResize="0"/>
          <p:nvPr/>
        </p:nvPicPr>
        <p:blipFill rotWithShape="1">
          <a:blip r:embed="rId3">
            <a:alphaModFix/>
          </a:blip>
          <a:srcRect/>
          <a:stretch/>
        </p:blipFill>
        <p:spPr>
          <a:xfrm>
            <a:off x="968099" y="1060006"/>
            <a:ext cx="2346225" cy="2600719"/>
          </a:xfrm>
          <a:prstGeom prst="rect">
            <a:avLst/>
          </a:prstGeom>
          <a:noFill/>
          <a:ln>
            <a:noFill/>
          </a:ln>
        </p:spPr>
      </p:pic>
      <p:pic>
        <p:nvPicPr>
          <p:cNvPr id="126" name="Google Shape;126;p19" descr="Serpentinite (Thetford Mines Ophiolite Complex, Ordovician… | Flickr"/>
          <p:cNvPicPr preferRelativeResize="0"/>
          <p:nvPr/>
        </p:nvPicPr>
        <p:blipFill rotWithShape="1">
          <a:blip r:embed="rId4">
            <a:alphaModFix/>
          </a:blip>
          <a:srcRect/>
          <a:stretch/>
        </p:blipFill>
        <p:spPr>
          <a:xfrm>
            <a:off x="4264179" y="972902"/>
            <a:ext cx="3642010" cy="2717355"/>
          </a:xfrm>
          <a:prstGeom prst="rect">
            <a:avLst/>
          </a:prstGeom>
          <a:noFill/>
          <a:ln>
            <a:noFill/>
          </a:ln>
        </p:spPr>
      </p:pic>
      <p:pic>
        <p:nvPicPr>
          <p:cNvPr id="127" name="Google Shape;127;p19"/>
          <p:cNvPicPr preferRelativeResize="0"/>
          <p:nvPr/>
        </p:nvPicPr>
        <p:blipFill rotWithShape="1">
          <a:blip r:embed="rId5">
            <a:alphaModFix/>
          </a:blip>
          <a:srcRect l="17525" r="14911"/>
          <a:stretch/>
        </p:blipFill>
        <p:spPr>
          <a:xfrm>
            <a:off x="8713750" y="1028675"/>
            <a:ext cx="2541500" cy="2509176"/>
          </a:xfrm>
          <a:prstGeom prst="rect">
            <a:avLst/>
          </a:prstGeom>
          <a:noFill/>
          <a:ln>
            <a:noFill/>
          </a:ln>
        </p:spPr>
      </p:pic>
      <p:pic>
        <p:nvPicPr>
          <p:cNvPr id="128" name="Google Shape;128;p19" descr="What Are The Uses Of Feldspar? - WorldAtlas"/>
          <p:cNvPicPr preferRelativeResize="0"/>
          <p:nvPr/>
        </p:nvPicPr>
        <p:blipFill rotWithShape="1">
          <a:blip r:embed="rId6">
            <a:alphaModFix/>
          </a:blip>
          <a:srcRect l="7524" t="5378" r="12173" b="4230"/>
          <a:stretch/>
        </p:blipFill>
        <p:spPr>
          <a:xfrm>
            <a:off x="2823950" y="4089961"/>
            <a:ext cx="2723025" cy="2169650"/>
          </a:xfrm>
          <a:prstGeom prst="rect">
            <a:avLst/>
          </a:prstGeom>
          <a:noFill/>
          <a:ln>
            <a:noFill/>
          </a:ln>
        </p:spPr>
      </p:pic>
      <p:pic>
        <p:nvPicPr>
          <p:cNvPr id="129" name="Google Shape;129;p19" descr="Micas | Earth Sciences Museum | University of Waterloo"/>
          <p:cNvPicPr preferRelativeResize="0"/>
          <p:nvPr/>
        </p:nvPicPr>
        <p:blipFill rotWithShape="1">
          <a:blip r:embed="rId7">
            <a:alphaModFix/>
          </a:blip>
          <a:srcRect/>
          <a:stretch/>
        </p:blipFill>
        <p:spPr>
          <a:xfrm>
            <a:off x="5811793" y="4039096"/>
            <a:ext cx="3032410" cy="2271380"/>
          </a:xfrm>
          <a:prstGeom prst="rect">
            <a:avLst/>
          </a:prstGeom>
          <a:noFill/>
          <a:ln>
            <a:noFill/>
          </a:ln>
        </p:spPr>
      </p:pic>
      <p:pic>
        <p:nvPicPr>
          <p:cNvPr id="130" name="Google Shape;130;p19" descr="Chert - Sedimentary Rocks"/>
          <p:cNvPicPr preferRelativeResize="0"/>
          <p:nvPr/>
        </p:nvPicPr>
        <p:blipFill rotWithShape="1">
          <a:blip r:embed="rId8">
            <a:alphaModFix/>
          </a:blip>
          <a:srcRect/>
          <a:stretch/>
        </p:blipFill>
        <p:spPr>
          <a:xfrm>
            <a:off x="9298866" y="3990281"/>
            <a:ext cx="2063563" cy="2369011"/>
          </a:xfrm>
          <a:prstGeom prst="rect">
            <a:avLst/>
          </a:prstGeom>
          <a:noFill/>
          <a:ln>
            <a:noFill/>
          </a:ln>
        </p:spPr>
      </p:pic>
      <p:sp>
        <p:nvSpPr>
          <p:cNvPr id="131" name="Google Shape;131;p19"/>
          <p:cNvSpPr txBox="1"/>
          <p:nvPr/>
        </p:nvSpPr>
        <p:spPr>
          <a:xfrm>
            <a:off x="4512584" y="3640294"/>
            <a:ext cx="3145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Serpentinite (state rock of CA</a:t>
            </a:r>
            <a:endParaRPr/>
          </a:p>
        </p:txBody>
      </p:sp>
      <p:sp>
        <p:nvSpPr>
          <p:cNvPr id="132" name="Google Shape;132;p19"/>
          <p:cNvSpPr txBox="1"/>
          <p:nvPr/>
        </p:nvSpPr>
        <p:spPr>
          <a:xfrm>
            <a:off x="9162650" y="3420561"/>
            <a:ext cx="1643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Basalt</a:t>
            </a:r>
            <a:endParaRPr/>
          </a:p>
        </p:txBody>
      </p:sp>
      <p:sp>
        <p:nvSpPr>
          <p:cNvPr id="133" name="Google Shape;133;p19"/>
          <p:cNvSpPr txBox="1"/>
          <p:nvPr/>
        </p:nvSpPr>
        <p:spPr>
          <a:xfrm>
            <a:off x="3442329" y="6307686"/>
            <a:ext cx="1643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Feldspar</a:t>
            </a:r>
            <a:endParaRPr/>
          </a:p>
        </p:txBody>
      </p:sp>
      <p:sp>
        <p:nvSpPr>
          <p:cNvPr id="134" name="Google Shape;134;p19"/>
          <p:cNvSpPr txBox="1"/>
          <p:nvPr/>
        </p:nvSpPr>
        <p:spPr>
          <a:xfrm>
            <a:off x="6506148" y="6371235"/>
            <a:ext cx="1643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Mica</a:t>
            </a:r>
            <a:endParaRPr/>
          </a:p>
        </p:txBody>
      </p:sp>
      <p:sp>
        <p:nvSpPr>
          <p:cNvPr id="135" name="Google Shape;135;p19"/>
          <p:cNvSpPr txBox="1"/>
          <p:nvPr/>
        </p:nvSpPr>
        <p:spPr>
          <a:xfrm>
            <a:off x="9508798" y="6269498"/>
            <a:ext cx="1643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Chert</a:t>
            </a:r>
            <a:endParaRPr/>
          </a:p>
        </p:txBody>
      </p:sp>
      <p:pic>
        <p:nvPicPr>
          <p:cNvPr id="136" name="Google Shape;136;p19" descr="Granite and Granodiorite FAQ - Golden Gate National Recreation Area (U.S.  National Park Service)"/>
          <p:cNvPicPr preferRelativeResize="0"/>
          <p:nvPr/>
        </p:nvPicPr>
        <p:blipFill rotWithShape="1">
          <a:blip r:embed="rId9">
            <a:alphaModFix/>
          </a:blip>
          <a:srcRect/>
          <a:stretch/>
        </p:blipFill>
        <p:spPr>
          <a:xfrm>
            <a:off x="389210" y="4114794"/>
            <a:ext cx="2346227" cy="2119984"/>
          </a:xfrm>
          <a:prstGeom prst="rect">
            <a:avLst/>
          </a:prstGeom>
          <a:noFill/>
          <a:ln>
            <a:noFill/>
          </a:ln>
        </p:spPr>
      </p:pic>
      <p:sp>
        <p:nvSpPr>
          <p:cNvPr id="137" name="Google Shape;137;p19"/>
          <p:cNvSpPr txBox="1"/>
          <p:nvPr/>
        </p:nvSpPr>
        <p:spPr>
          <a:xfrm>
            <a:off x="265452" y="6181635"/>
            <a:ext cx="2852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Granite (mix of quartz and other rocks and minerals)</a:t>
            </a:r>
            <a:endParaRPr/>
          </a:p>
        </p:txBody>
      </p:sp>
      <p:sp>
        <p:nvSpPr>
          <p:cNvPr id="138" name="Google Shape;138;p19"/>
          <p:cNvSpPr txBox="1"/>
          <p:nvPr/>
        </p:nvSpPr>
        <p:spPr>
          <a:xfrm>
            <a:off x="1240629" y="3665024"/>
            <a:ext cx="16437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Quartz</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42250" y="877848"/>
            <a:ext cx="6205800" cy="5335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t>Activity</a:t>
            </a:r>
            <a:br>
              <a:rPr lang="en-US"/>
            </a:br>
            <a:br>
              <a:rPr lang="en-US"/>
            </a:br>
            <a:r>
              <a:rPr lang="en-US"/>
              <a:t>Make sand cards with sand from 6 different beaches.   Use a microscope to examine and compare.</a:t>
            </a:r>
            <a:br>
              <a:rPr lang="en-US"/>
            </a:br>
            <a:br>
              <a:rPr lang="en-US"/>
            </a:br>
            <a:r>
              <a:rPr lang="en-US"/>
              <a:t>The </a:t>
            </a:r>
            <a:r>
              <a:rPr lang="en-US" u="sng"/>
              <a:t>rounder</a:t>
            </a:r>
            <a:r>
              <a:rPr lang="en-US"/>
              <a:t> a sand grain is, the longer it has been eroding.</a:t>
            </a:r>
            <a:endParaRPr/>
          </a:p>
        </p:txBody>
      </p:sp>
      <p:pic>
        <p:nvPicPr>
          <p:cNvPr id="150" name="Google Shape;150;p21"/>
          <p:cNvPicPr preferRelativeResize="0"/>
          <p:nvPr/>
        </p:nvPicPr>
        <p:blipFill rotWithShape="1">
          <a:blip r:embed="rId3">
            <a:alphaModFix/>
          </a:blip>
          <a:srcRect/>
          <a:stretch/>
        </p:blipFill>
        <p:spPr>
          <a:xfrm>
            <a:off x="7504550" y="237637"/>
            <a:ext cx="4470049" cy="6382726"/>
          </a:xfrm>
          <a:prstGeom prst="rect">
            <a:avLst/>
          </a:prstGeom>
          <a:noFill/>
          <a:ln>
            <a:noFill/>
          </a:ln>
        </p:spPr>
      </p:pic>
      <p:sp>
        <p:nvSpPr>
          <p:cNvPr id="151" name="Google Shape;151;p21"/>
          <p:cNvSpPr txBox="1"/>
          <p:nvPr/>
        </p:nvSpPr>
        <p:spPr>
          <a:xfrm>
            <a:off x="8728700" y="1395550"/>
            <a:ext cx="2727600" cy="646500"/>
          </a:xfrm>
          <a:prstGeom prst="rect">
            <a:avLst/>
          </a:prstGeom>
          <a:solidFill>
            <a:srgbClr val="D9D9D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a:latin typeface="Calibri"/>
                <a:ea typeface="Calibri"/>
                <a:cs typeface="Calibri"/>
                <a:sym typeface="Calibri"/>
              </a:rPr>
              <a:t>Maui</a:t>
            </a:r>
            <a:endParaRPr sz="3000"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2"/>
          <p:cNvPicPr preferRelativeResize="0"/>
          <p:nvPr/>
        </p:nvPicPr>
        <p:blipFill rotWithShape="1">
          <a:blip r:embed="rId3">
            <a:alphaModFix/>
          </a:blip>
          <a:srcRect l="3711" t="3678" r="3969" b="3660"/>
          <a:stretch/>
        </p:blipFill>
        <p:spPr>
          <a:xfrm>
            <a:off x="6554900" y="783775"/>
            <a:ext cx="4706049" cy="5849149"/>
          </a:xfrm>
          <a:prstGeom prst="rect">
            <a:avLst/>
          </a:prstGeom>
          <a:noFill/>
          <a:ln>
            <a:noFill/>
          </a:ln>
        </p:spPr>
      </p:pic>
      <p:pic>
        <p:nvPicPr>
          <p:cNvPr id="157" name="Google Shape;157;p22"/>
          <p:cNvPicPr preferRelativeResize="0"/>
          <p:nvPr/>
        </p:nvPicPr>
        <p:blipFill rotWithShape="1">
          <a:blip r:embed="rId4">
            <a:alphaModFix/>
          </a:blip>
          <a:srcRect t="2757" b="6896"/>
          <a:stretch/>
        </p:blipFill>
        <p:spPr>
          <a:xfrm>
            <a:off x="532031" y="859970"/>
            <a:ext cx="5128539" cy="5704114"/>
          </a:xfrm>
          <a:prstGeom prst="rect">
            <a:avLst/>
          </a:prstGeom>
          <a:noFill/>
          <a:ln>
            <a:noFill/>
          </a:ln>
        </p:spPr>
      </p:pic>
      <p:sp>
        <p:nvSpPr>
          <p:cNvPr id="158" name="Google Shape;158;p22"/>
          <p:cNvSpPr txBox="1"/>
          <p:nvPr/>
        </p:nvSpPr>
        <p:spPr>
          <a:xfrm>
            <a:off x="348343" y="185057"/>
            <a:ext cx="92528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After you have made your sand card.  Use the rocks, photos and sand chart to figure out the parent rocks, measure the size of grains and roundness</a:t>
            </a:r>
            <a:endParaRPr/>
          </a:p>
        </p:txBody>
      </p:sp>
      <p:sp>
        <p:nvSpPr>
          <p:cNvPr id="159" name="Google Shape;159;p22"/>
          <p:cNvSpPr txBox="1"/>
          <p:nvPr/>
        </p:nvSpPr>
        <p:spPr>
          <a:xfrm>
            <a:off x="6876950" y="2501375"/>
            <a:ext cx="1162800" cy="4926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rgbClr val="FF0000"/>
                </a:solidFill>
                <a:latin typeface="Calibri"/>
                <a:ea typeface="Calibri"/>
                <a:cs typeface="Calibri"/>
                <a:sym typeface="Calibri"/>
              </a:rPr>
              <a:t>Maui</a:t>
            </a:r>
            <a:endParaRPr sz="1000" b="1">
              <a:solidFill>
                <a:srgbClr val="FF0000"/>
              </a:solidFill>
              <a:latin typeface="Calibri"/>
              <a:ea typeface="Calibri"/>
              <a:cs typeface="Calibri"/>
              <a:sym typeface="Calibri"/>
            </a:endParaRPr>
          </a:p>
          <a:p>
            <a:pPr marL="0" lvl="0" indent="0" algn="l" rtl="0">
              <a:spcBef>
                <a:spcPts val="0"/>
              </a:spcBef>
              <a:spcAft>
                <a:spcPts val="0"/>
              </a:spcAft>
              <a:buNone/>
            </a:pPr>
            <a:r>
              <a:rPr lang="en-US" sz="1000" b="1">
                <a:solidFill>
                  <a:srgbClr val="FF0000"/>
                </a:solidFill>
                <a:latin typeface="Calibri"/>
                <a:ea typeface="Calibri"/>
                <a:cs typeface="Calibri"/>
                <a:sym typeface="Calibri"/>
              </a:rPr>
              <a:t>Parent Rock:</a:t>
            </a:r>
            <a:endParaRPr sz="1000" b="1">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p:nvPr/>
        </p:nvSpPr>
        <p:spPr>
          <a:xfrm>
            <a:off x="516600" y="206725"/>
            <a:ext cx="111588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rPr>
              <a:t>Docent Notes</a:t>
            </a:r>
            <a:endParaRPr sz="4000" b="1"/>
          </a:p>
        </p:txBody>
      </p:sp>
      <p:sp>
        <p:nvSpPr>
          <p:cNvPr id="165" name="Google Shape;165;p23"/>
          <p:cNvSpPr txBox="1">
            <a:spLocks noGrp="1"/>
          </p:cNvSpPr>
          <p:nvPr>
            <p:ph type="title" idx="4294967295"/>
          </p:nvPr>
        </p:nvSpPr>
        <p:spPr>
          <a:xfrm>
            <a:off x="642250" y="2053175"/>
            <a:ext cx="10499100" cy="4159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400"/>
              <a:buFont typeface="Calibri"/>
              <a:buNone/>
            </a:pPr>
            <a:r>
              <a:rPr lang="en-US" sz="1400" u="sng">
                <a:solidFill>
                  <a:schemeClr val="hlink"/>
                </a:solidFill>
                <a:hlinkClick r:id="rId3"/>
              </a:rPr>
              <a:t>https://www.msnucleus.org/membership/ngss/fourth_ngss/04sand.html</a:t>
            </a:r>
            <a:endParaRPr sz="1400"/>
          </a:p>
          <a:p>
            <a:pPr marL="0" lvl="0" indent="0" algn="l" rtl="0">
              <a:spcBef>
                <a:spcPts val="0"/>
              </a:spcBef>
              <a:spcAft>
                <a:spcPts val="0"/>
              </a:spcAft>
              <a:buClr>
                <a:schemeClr val="dk1"/>
              </a:buClr>
              <a:buSzPts val="4400"/>
              <a:buFont typeface="Calibri"/>
              <a:buNone/>
            </a:pPr>
            <a:endParaRPr sz="1400"/>
          </a:p>
          <a:p>
            <a:pPr marL="0" lvl="0" indent="0" algn="l" rtl="0">
              <a:spcBef>
                <a:spcPts val="0"/>
              </a:spcBef>
              <a:spcAft>
                <a:spcPts val="0"/>
              </a:spcAft>
              <a:buClr>
                <a:schemeClr val="dk1"/>
              </a:buClr>
              <a:buSzPts val="4400"/>
              <a:buFont typeface="Calibri"/>
              <a:buNone/>
            </a:pPr>
            <a:endParaRPr sz="1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220</Words>
  <Application>Microsoft Office PowerPoint</Application>
  <PresentationFormat>Widescreen</PresentationFormat>
  <Paragraphs>33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Rounded</vt:lpstr>
      <vt:lpstr>Calibri</vt:lpstr>
      <vt:lpstr>Office Theme</vt:lpstr>
      <vt:lpstr>Mattos Science Magnet Docent Program</vt:lpstr>
      <vt:lpstr>What makes up healthy soil?</vt:lpstr>
      <vt:lpstr>PowerPoint Presentation</vt:lpstr>
      <vt:lpstr>PowerPoint Presentation</vt:lpstr>
      <vt:lpstr>PowerPoint Presentation</vt:lpstr>
      <vt:lpstr>PowerPoint Presentation</vt:lpstr>
      <vt:lpstr>Activity  Make sand cards with sand from 6 different beaches.   Use a microscope to examine and compare.  The rounder a sand grain is, the longer it has been eroding.</vt:lpstr>
      <vt:lpstr>PowerPoint Presentation</vt:lpstr>
      <vt:lpstr>https://www.msnucleus.org/membership/ngss/fourth_ngss/04sand.html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blueford</dc:creator>
  <cp:lastModifiedBy>Joyce Blueford</cp:lastModifiedBy>
  <cp:revision>2</cp:revision>
  <dcterms:modified xsi:type="dcterms:W3CDTF">2024-07-21T00:25:19Z</dcterms:modified>
</cp:coreProperties>
</file>