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9" r:id="rId2"/>
    <p:sldId id="270" r:id="rId3"/>
    <p:sldId id="271" r:id="rId4"/>
    <p:sldId id="262" r:id="rId5"/>
    <p:sldId id="258" r:id="rId6"/>
    <p:sldId id="265" r:id="rId7"/>
    <p:sldId id="259" r:id="rId8"/>
    <p:sldId id="266" r:id="rId9"/>
    <p:sldId id="264" r:id="rId10"/>
    <p:sldId id="272" r:id="rId11"/>
    <p:sldId id="273" r:id="rId12"/>
    <p:sldId id="261" r:id="rId13"/>
    <p:sldId id="26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94660"/>
  </p:normalViewPr>
  <p:slideViewPr>
    <p:cSldViewPr snapToGrid="0">
      <p:cViewPr varScale="1">
        <p:scale>
          <a:sx n="111" d="100"/>
          <a:sy n="111" d="100"/>
        </p:scale>
        <p:origin x="59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B29884-9361-49D9-8C92-48468F8F814A}" type="datetimeFigureOut">
              <a:rPr lang="en-US" smtClean="0"/>
              <a:t>7/20/2024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C8EA79-5176-4182-9DE9-7B95F300BDD5}" type="slidenum">
              <a:rPr lang="en-US" smtClean="0"/>
              <a:t>‹#›</a:t>
            </a:fld>
            <a:endParaRPr lang="en-US"/>
          </a:p>
        </p:txBody>
      </p:sp>
    </p:spTree>
    <p:extLst>
      <p:ext uri="{BB962C8B-B14F-4D97-AF65-F5344CB8AC3E}">
        <p14:creationId xmlns:p14="http://schemas.microsoft.com/office/powerpoint/2010/main" val="2124971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86" name="Google Shape;8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Question for the young scientists: How do plants get their energy?  How do animals get their energy?  How do fungi (such as mushrooms) get their energy?  It’s different, fungi is so different that they are their own category of life, known as fungi: Mushrooms, molds, yeast</a:t>
            </a:r>
            <a:endParaRPr/>
          </a:p>
        </p:txBody>
      </p:sp>
      <p:sp>
        <p:nvSpPr>
          <p:cNvPr id="104" name="Google Shape;104;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8E1AF-F8BC-9040-A347-801EE65F3E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A5CA54-029D-388B-0247-AA4B15E777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AB2C40-0AA5-ED4D-C400-60E95E129037}"/>
              </a:ext>
            </a:extLst>
          </p:cNvPr>
          <p:cNvSpPr>
            <a:spLocks noGrp="1"/>
          </p:cNvSpPr>
          <p:nvPr>
            <p:ph type="dt" sz="half" idx="10"/>
          </p:nvPr>
        </p:nvSpPr>
        <p:spPr/>
        <p:txBody>
          <a:bodyPr/>
          <a:lstStyle/>
          <a:p>
            <a:fld id="{7B6BFDCB-4067-48D6-8684-C50EF9FD1D29}" type="datetimeFigureOut">
              <a:rPr lang="en-US" smtClean="0"/>
              <a:t>7/20/2024</a:t>
            </a:fld>
            <a:endParaRPr lang="en-US"/>
          </a:p>
        </p:txBody>
      </p:sp>
      <p:sp>
        <p:nvSpPr>
          <p:cNvPr id="5" name="Footer Placeholder 4">
            <a:extLst>
              <a:ext uri="{FF2B5EF4-FFF2-40B4-BE49-F238E27FC236}">
                <a16:creationId xmlns:a16="http://schemas.microsoft.com/office/drawing/2014/main" id="{513F42D5-6EC3-583D-1E61-7F6E23AF6B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57D80B-472C-B492-E41B-986A35493BA9}"/>
              </a:ext>
            </a:extLst>
          </p:cNvPr>
          <p:cNvSpPr>
            <a:spLocks noGrp="1"/>
          </p:cNvSpPr>
          <p:nvPr>
            <p:ph type="sldNum" sz="quarter" idx="12"/>
          </p:nvPr>
        </p:nvSpPr>
        <p:spPr/>
        <p:txBody>
          <a:bodyPr/>
          <a:lstStyle/>
          <a:p>
            <a:fld id="{BD52FA6F-950F-4A48-B0DA-55D0C15B9A79}" type="slidenum">
              <a:rPr lang="en-US" smtClean="0"/>
              <a:t>‹#›</a:t>
            </a:fld>
            <a:endParaRPr lang="en-US"/>
          </a:p>
        </p:txBody>
      </p:sp>
    </p:spTree>
    <p:extLst>
      <p:ext uri="{BB962C8B-B14F-4D97-AF65-F5344CB8AC3E}">
        <p14:creationId xmlns:p14="http://schemas.microsoft.com/office/powerpoint/2010/main" val="1093320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F31BC-D28E-C5EE-8229-49681AECFF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B22501-BFC8-87F8-7856-5F7733A97F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6ED9C8-3E28-A2A2-143F-67198115740A}"/>
              </a:ext>
            </a:extLst>
          </p:cNvPr>
          <p:cNvSpPr>
            <a:spLocks noGrp="1"/>
          </p:cNvSpPr>
          <p:nvPr>
            <p:ph type="dt" sz="half" idx="10"/>
          </p:nvPr>
        </p:nvSpPr>
        <p:spPr/>
        <p:txBody>
          <a:bodyPr/>
          <a:lstStyle/>
          <a:p>
            <a:fld id="{7B6BFDCB-4067-48D6-8684-C50EF9FD1D29}" type="datetimeFigureOut">
              <a:rPr lang="en-US" smtClean="0"/>
              <a:t>7/20/2024</a:t>
            </a:fld>
            <a:endParaRPr lang="en-US"/>
          </a:p>
        </p:txBody>
      </p:sp>
      <p:sp>
        <p:nvSpPr>
          <p:cNvPr id="5" name="Footer Placeholder 4">
            <a:extLst>
              <a:ext uri="{FF2B5EF4-FFF2-40B4-BE49-F238E27FC236}">
                <a16:creationId xmlns:a16="http://schemas.microsoft.com/office/drawing/2014/main" id="{D076B26D-9423-9072-6B93-EEC3D93D18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841056-630B-0C66-6A2F-A293A9A74642}"/>
              </a:ext>
            </a:extLst>
          </p:cNvPr>
          <p:cNvSpPr>
            <a:spLocks noGrp="1"/>
          </p:cNvSpPr>
          <p:nvPr>
            <p:ph type="sldNum" sz="quarter" idx="12"/>
          </p:nvPr>
        </p:nvSpPr>
        <p:spPr/>
        <p:txBody>
          <a:bodyPr/>
          <a:lstStyle/>
          <a:p>
            <a:fld id="{BD52FA6F-950F-4A48-B0DA-55D0C15B9A79}" type="slidenum">
              <a:rPr lang="en-US" smtClean="0"/>
              <a:t>‹#›</a:t>
            </a:fld>
            <a:endParaRPr lang="en-US"/>
          </a:p>
        </p:txBody>
      </p:sp>
    </p:spTree>
    <p:extLst>
      <p:ext uri="{BB962C8B-B14F-4D97-AF65-F5344CB8AC3E}">
        <p14:creationId xmlns:p14="http://schemas.microsoft.com/office/powerpoint/2010/main" val="327904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2F0129-BC35-1E29-6132-1179CF6692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3DFE4C-7D86-7EE3-0EC6-8CC0AD5645B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D92E92-04C5-8167-12DA-AEB971D3FD3D}"/>
              </a:ext>
            </a:extLst>
          </p:cNvPr>
          <p:cNvSpPr>
            <a:spLocks noGrp="1"/>
          </p:cNvSpPr>
          <p:nvPr>
            <p:ph type="dt" sz="half" idx="10"/>
          </p:nvPr>
        </p:nvSpPr>
        <p:spPr/>
        <p:txBody>
          <a:bodyPr/>
          <a:lstStyle/>
          <a:p>
            <a:fld id="{7B6BFDCB-4067-48D6-8684-C50EF9FD1D29}" type="datetimeFigureOut">
              <a:rPr lang="en-US" smtClean="0"/>
              <a:t>7/20/2024</a:t>
            </a:fld>
            <a:endParaRPr lang="en-US"/>
          </a:p>
        </p:txBody>
      </p:sp>
      <p:sp>
        <p:nvSpPr>
          <p:cNvPr id="5" name="Footer Placeholder 4">
            <a:extLst>
              <a:ext uri="{FF2B5EF4-FFF2-40B4-BE49-F238E27FC236}">
                <a16:creationId xmlns:a16="http://schemas.microsoft.com/office/drawing/2014/main" id="{F8C7B5EB-554F-770B-353C-370D20E167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118346-5075-6D7E-EF9A-0575BAC5794F}"/>
              </a:ext>
            </a:extLst>
          </p:cNvPr>
          <p:cNvSpPr>
            <a:spLocks noGrp="1"/>
          </p:cNvSpPr>
          <p:nvPr>
            <p:ph type="sldNum" sz="quarter" idx="12"/>
          </p:nvPr>
        </p:nvSpPr>
        <p:spPr/>
        <p:txBody>
          <a:bodyPr/>
          <a:lstStyle/>
          <a:p>
            <a:fld id="{BD52FA6F-950F-4A48-B0DA-55D0C15B9A79}" type="slidenum">
              <a:rPr lang="en-US" smtClean="0"/>
              <a:t>‹#›</a:t>
            </a:fld>
            <a:endParaRPr lang="en-US"/>
          </a:p>
        </p:txBody>
      </p:sp>
    </p:spTree>
    <p:extLst>
      <p:ext uri="{BB962C8B-B14F-4D97-AF65-F5344CB8AC3E}">
        <p14:creationId xmlns:p14="http://schemas.microsoft.com/office/powerpoint/2010/main" val="1874229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703C6-E63C-032E-5FEA-3EC143B044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0A0A16-8EEF-FEED-323F-80577A5122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3DF4AC-6917-1092-4CFA-9833E63AD76D}"/>
              </a:ext>
            </a:extLst>
          </p:cNvPr>
          <p:cNvSpPr>
            <a:spLocks noGrp="1"/>
          </p:cNvSpPr>
          <p:nvPr>
            <p:ph type="dt" sz="half" idx="10"/>
          </p:nvPr>
        </p:nvSpPr>
        <p:spPr/>
        <p:txBody>
          <a:bodyPr/>
          <a:lstStyle/>
          <a:p>
            <a:fld id="{7B6BFDCB-4067-48D6-8684-C50EF9FD1D29}" type="datetimeFigureOut">
              <a:rPr lang="en-US" smtClean="0"/>
              <a:t>7/20/2024</a:t>
            </a:fld>
            <a:endParaRPr lang="en-US"/>
          </a:p>
        </p:txBody>
      </p:sp>
      <p:sp>
        <p:nvSpPr>
          <p:cNvPr id="5" name="Footer Placeholder 4">
            <a:extLst>
              <a:ext uri="{FF2B5EF4-FFF2-40B4-BE49-F238E27FC236}">
                <a16:creationId xmlns:a16="http://schemas.microsoft.com/office/drawing/2014/main" id="{689AE454-C179-0D4D-4FF1-ECC8022691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E2DE79-4854-A935-A910-5E3BF790CBBE}"/>
              </a:ext>
            </a:extLst>
          </p:cNvPr>
          <p:cNvSpPr>
            <a:spLocks noGrp="1"/>
          </p:cNvSpPr>
          <p:nvPr>
            <p:ph type="sldNum" sz="quarter" idx="12"/>
          </p:nvPr>
        </p:nvSpPr>
        <p:spPr/>
        <p:txBody>
          <a:bodyPr/>
          <a:lstStyle/>
          <a:p>
            <a:fld id="{BD52FA6F-950F-4A48-B0DA-55D0C15B9A79}" type="slidenum">
              <a:rPr lang="en-US" smtClean="0"/>
              <a:t>‹#›</a:t>
            </a:fld>
            <a:endParaRPr lang="en-US"/>
          </a:p>
        </p:txBody>
      </p:sp>
    </p:spTree>
    <p:extLst>
      <p:ext uri="{BB962C8B-B14F-4D97-AF65-F5344CB8AC3E}">
        <p14:creationId xmlns:p14="http://schemas.microsoft.com/office/powerpoint/2010/main" val="2357582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18037-2F7F-B14E-C84D-DCBCD07505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574B497-701B-7DF6-E751-6218DA79DC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086B27-59ED-F409-25B8-DDCBAB2D27EE}"/>
              </a:ext>
            </a:extLst>
          </p:cNvPr>
          <p:cNvSpPr>
            <a:spLocks noGrp="1"/>
          </p:cNvSpPr>
          <p:nvPr>
            <p:ph type="dt" sz="half" idx="10"/>
          </p:nvPr>
        </p:nvSpPr>
        <p:spPr/>
        <p:txBody>
          <a:bodyPr/>
          <a:lstStyle/>
          <a:p>
            <a:fld id="{7B6BFDCB-4067-48D6-8684-C50EF9FD1D29}" type="datetimeFigureOut">
              <a:rPr lang="en-US" smtClean="0"/>
              <a:t>7/20/2024</a:t>
            </a:fld>
            <a:endParaRPr lang="en-US"/>
          </a:p>
        </p:txBody>
      </p:sp>
      <p:sp>
        <p:nvSpPr>
          <p:cNvPr id="5" name="Footer Placeholder 4">
            <a:extLst>
              <a:ext uri="{FF2B5EF4-FFF2-40B4-BE49-F238E27FC236}">
                <a16:creationId xmlns:a16="http://schemas.microsoft.com/office/drawing/2014/main" id="{92BCEA79-6900-DA47-2063-4C582DFC08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74BC29-2492-AE21-F6D5-0D94C94E9518}"/>
              </a:ext>
            </a:extLst>
          </p:cNvPr>
          <p:cNvSpPr>
            <a:spLocks noGrp="1"/>
          </p:cNvSpPr>
          <p:nvPr>
            <p:ph type="sldNum" sz="quarter" idx="12"/>
          </p:nvPr>
        </p:nvSpPr>
        <p:spPr/>
        <p:txBody>
          <a:bodyPr/>
          <a:lstStyle/>
          <a:p>
            <a:fld id="{BD52FA6F-950F-4A48-B0DA-55D0C15B9A79}" type="slidenum">
              <a:rPr lang="en-US" smtClean="0"/>
              <a:t>‹#›</a:t>
            </a:fld>
            <a:endParaRPr lang="en-US"/>
          </a:p>
        </p:txBody>
      </p:sp>
    </p:spTree>
    <p:extLst>
      <p:ext uri="{BB962C8B-B14F-4D97-AF65-F5344CB8AC3E}">
        <p14:creationId xmlns:p14="http://schemas.microsoft.com/office/powerpoint/2010/main" val="397433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D64F5-1202-C948-AF8A-3A991D56AE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D694B6-8F8A-F38F-2932-434071E67E9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B7A583-BB7F-B865-6013-89FF6C6B235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20B0BC-D487-9993-941A-FF3E29780751}"/>
              </a:ext>
            </a:extLst>
          </p:cNvPr>
          <p:cNvSpPr>
            <a:spLocks noGrp="1"/>
          </p:cNvSpPr>
          <p:nvPr>
            <p:ph type="dt" sz="half" idx="10"/>
          </p:nvPr>
        </p:nvSpPr>
        <p:spPr/>
        <p:txBody>
          <a:bodyPr/>
          <a:lstStyle/>
          <a:p>
            <a:fld id="{7B6BFDCB-4067-48D6-8684-C50EF9FD1D29}" type="datetimeFigureOut">
              <a:rPr lang="en-US" smtClean="0"/>
              <a:t>7/20/2024</a:t>
            </a:fld>
            <a:endParaRPr lang="en-US"/>
          </a:p>
        </p:txBody>
      </p:sp>
      <p:sp>
        <p:nvSpPr>
          <p:cNvPr id="6" name="Footer Placeholder 5">
            <a:extLst>
              <a:ext uri="{FF2B5EF4-FFF2-40B4-BE49-F238E27FC236}">
                <a16:creationId xmlns:a16="http://schemas.microsoft.com/office/drawing/2014/main" id="{5DB1CCD1-614A-7038-1C81-E58E4D1BE9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CB682E-88A4-5A7A-4412-DA21EA9F098E}"/>
              </a:ext>
            </a:extLst>
          </p:cNvPr>
          <p:cNvSpPr>
            <a:spLocks noGrp="1"/>
          </p:cNvSpPr>
          <p:nvPr>
            <p:ph type="sldNum" sz="quarter" idx="12"/>
          </p:nvPr>
        </p:nvSpPr>
        <p:spPr/>
        <p:txBody>
          <a:bodyPr/>
          <a:lstStyle/>
          <a:p>
            <a:fld id="{BD52FA6F-950F-4A48-B0DA-55D0C15B9A79}" type="slidenum">
              <a:rPr lang="en-US" smtClean="0"/>
              <a:t>‹#›</a:t>
            </a:fld>
            <a:endParaRPr lang="en-US"/>
          </a:p>
        </p:txBody>
      </p:sp>
    </p:spTree>
    <p:extLst>
      <p:ext uri="{BB962C8B-B14F-4D97-AF65-F5344CB8AC3E}">
        <p14:creationId xmlns:p14="http://schemas.microsoft.com/office/powerpoint/2010/main" val="231550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DF366-FAFE-E597-9D13-6838A8D709F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6C7C115-92B9-5328-AEAB-81D3CE9B72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FD76A4-8939-5736-B883-775355F037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47D234-6CCA-B62F-FB84-4F61D72497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CC601F-FB9B-E400-6851-2CE4136B75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66B08CA-7767-A80F-D9D3-FE32F48D56B0}"/>
              </a:ext>
            </a:extLst>
          </p:cNvPr>
          <p:cNvSpPr>
            <a:spLocks noGrp="1"/>
          </p:cNvSpPr>
          <p:nvPr>
            <p:ph type="dt" sz="half" idx="10"/>
          </p:nvPr>
        </p:nvSpPr>
        <p:spPr/>
        <p:txBody>
          <a:bodyPr/>
          <a:lstStyle/>
          <a:p>
            <a:fld id="{7B6BFDCB-4067-48D6-8684-C50EF9FD1D29}" type="datetimeFigureOut">
              <a:rPr lang="en-US" smtClean="0"/>
              <a:t>7/20/2024</a:t>
            </a:fld>
            <a:endParaRPr lang="en-US"/>
          </a:p>
        </p:txBody>
      </p:sp>
      <p:sp>
        <p:nvSpPr>
          <p:cNvPr id="8" name="Footer Placeholder 7">
            <a:extLst>
              <a:ext uri="{FF2B5EF4-FFF2-40B4-BE49-F238E27FC236}">
                <a16:creationId xmlns:a16="http://schemas.microsoft.com/office/drawing/2014/main" id="{F584B573-4ADD-35F2-F75F-F582A81DEE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551017-8BE1-2559-A405-013D4B29A0FE}"/>
              </a:ext>
            </a:extLst>
          </p:cNvPr>
          <p:cNvSpPr>
            <a:spLocks noGrp="1"/>
          </p:cNvSpPr>
          <p:nvPr>
            <p:ph type="sldNum" sz="quarter" idx="12"/>
          </p:nvPr>
        </p:nvSpPr>
        <p:spPr/>
        <p:txBody>
          <a:bodyPr/>
          <a:lstStyle/>
          <a:p>
            <a:fld id="{BD52FA6F-950F-4A48-B0DA-55D0C15B9A79}" type="slidenum">
              <a:rPr lang="en-US" smtClean="0"/>
              <a:t>‹#›</a:t>
            </a:fld>
            <a:endParaRPr lang="en-US"/>
          </a:p>
        </p:txBody>
      </p:sp>
    </p:spTree>
    <p:extLst>
      <p:ext uri="{BB962C8B-B14F-4D97-AF65-F5344CB8AC3E}">
        <p14:creationId xmlns:p14="http://schemas.microsoft.com/office/powerpoint/2010/main" val="2607506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D001E-E6CA-27A6-DEB6-3B50C939E8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48DA85-3C11-96DC-A6BA-900D7E82C2E1}"/>
              </a:ext>
            </a:extLst>
          </p:cNvPr>
          <p:cNvSpPr>
            <a:spLocks noGrp="1"/>
          </p:cNvSpPr>
          <p:nvPr>
            <p:ph type="dt" sz="half" idx="10"/>
          </p:nvPr>
        </p:nvSpPr>
        <p:spPr/>
        <p:txBody>
          <a:bodyPr/>
          <a:lstStyle/>
          <a:p>
            <a:fld id="{7B6BFDCB-4067-48D6-8684-C50EF9FD1D29}" type="datetimeFigureOut">
              <a:rPr lang="en-US" smtClean="0"/>
              <a:t>7/20/2024</a:t>
            </a:fld>
            <a:endParaRPr lang="en-US"/>
          </a:p>
        </p:txBody>
      </p:sp>
      <p:sp>
        <p:nvSpPr>
          <p:cNvPr id="4" name="Footer Placeholder 3">
            <a:extLst>
              <a:ext uri="{FF2B5EF4-FFF2-40B4-BE49-F238E27FC236}">
                <a16:creationId xmlns:a16="http://schemas.microsoft.com/office/drawing/2014/main" id="{2B233BA7-5F14-CBCD-12D7-000B982922A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61B6B8-1911-DA6F-0DC6-794C90926EAC}"/>
              </a:ext>
            </a:extLst>
          </p:cNvPr>
          <p:cNvSpPr>
            <a:spLocks noGrp="1"/>
          </p:cNvSpPr>
          <p:nvPr>
            <p:ph type="sldNum" sz="quarter" idx="12"/>
          </p:nvPr>
        </p:nvSpPr>
        <p:spPr/>
        <p:txBody>
          <a:bodyPr/>
          <a:lstStyle/>
          <a:p>
            <a:fld id="{BD52FA6F-950F-4A48-B0DA-55D0C15B9A79}" type="slidenum">
              <a:rPr lang="en-US" smtClean="0"/>
              <a:t>‹#›</a:t>
            </a:fld>
            <a:endParaRPr lang="en-US"/>
          </a:p>
        </p:txBody>
      </p:sp>
    </p:spTree>
    <p:extLst>
      <p:ext uri="{BB962C8B-B14F-4D97-AF65-F5344CB8AC3E}">
        <p14:creationId xmlns:p14="http://schemas.microsoft.com/office/powerpoint/2010/main" val="3361952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5E7783-07C5-8E66-226B-C37CE2C0A10E}"/>
              </a:ext>
            </a:extLst>
          </p:cNvPr>
          <p:cNvSpPr>
            <a:spLocks noGrp="1"/>
          </p:cNvSpPr>
          <p:nvPr>
            <p:ph type="dt" sz="half" idx="10"/>
          </p:nvPr>
        </p:nvSpPr>
        <p:spPr/>
        <p:txBody>
          <a:bodyPr/>
          <a:lstStyle/>
          <a:p>
            <a:fld id="{7B6BFDCB-4067-48D6-8684-C50EF9FD1D29}" type="datetimeFigureOut">
              <a:rPr lang="en-US" smtClean="0"/>
              <a:t>7/20/2024</a:t>
            </a:fld>
            <a:endParaRPr lang="en-US"/>
          </a:p>
        </p:txBody>
      </p:sp>
      <p:sp>
        <p:nvSpPr>
          <p:cNvPr id="3" name="Footer Placeholder 2">
            <a:extLst>
              <a:ext uri="{FF2B5EF4-FFF2-40B4-BE49-F238E27FC236}">
                <a16:creationId xmlns:a16="http://schemas.microsoft.com/office/drawing/2014/main" id="{ED7C9BCA-2B55-CC9F-8B9C-F4CEC603B3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1071FB8-B2EE-E4B9-B8BC-9ED1819C06F7}"/>
              </a:ext>
            </a:extLst>
          </p:cNvPr>
          <p:cNvSpPr>
            <a:spLocks noGrp="1"/>
          </p:cNvSpPr>
          <p:nvPr>
            <p:ph type="sldNum" sz="quarter" idx="12"/>
          </p:nvPr>
        </p:nvSpPr>
        <p:spPr/>
        <p:txBody>
          <a:bodyPr/>
          <a:lstStyle/>
          <a:p>
            <a:fld id="{BD52FA6F-950F-4A48-B0DA-55D0C15B9A79}" type="slidenum">
              <a:rPr lang="en-US" smtClean="0"/>
              <a:t>‹#›</a:t>
            </a:fld>
            <a:endParaRPr lang="en-US"/>
          </a:p>
        </p:txBody>
      </p:sp>
    </p:spTree>
    <p:extLst>
      <p:ext uri="{BB962C8B-B14F-4D97-AF65-F5344CB8AC3E}">
        <p14:creationId xmlns:p14="http://schemas.microsoft.com/office/powerpoint/2010/main" val="3275728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F5388-58E8-BB9F-9479-1DDBE82723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33BA923-6281-C1BE-7EE4-F91BA3FBEC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DA5417-7228-879E-60F5-88B3780F11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608724-8FA9-0902-18E8-594FB821A968}"/>
              </a:ext>
            </a:extLst>
          </p:cNvPr>
          <p:cNvSpPr>
            <a:spLocks noGrp="1"/>
          </p:cNvSpPr>
          <p:nvPr>
            <p:ph type="dt" sz="half" idx="10"/>
          </p:nvPr>
        </p:nvSpPr>
        <p:spPr/>
        <p:txBody>
          <a:bodyPr/>
          <a:lstStyle/>
          <a:p>
            <a:fld id="{7B6BFDCB-4067-48D6-8684-C50EF9FD1D29}" type="datetimeFigureOut">
              <a:rPr lang="en-US" smtClean="0"/>
              <a:t>7/20/2024</a:t>
            </a:fld>
            <a:endParaRPr lang="en-US"/>
          </a:p>
        </p:txBody>
      </p:sp>
      <p:sp>
        <p:nvSpPr>
          <p:cNvPr id="6" name="Footer Placeholder 5">
            <a:extLst>
              <a:ext uri="{FF2B5EF4-FFF2-40B4-BE49-F238E27FC236}">
                <a16:creationId xmlns:a16="http://schemas.microsoft.com/office/drawing/2014/main" id="{E4A2B971-C323-E3C8-A2D3-1BD1716A77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46B8C9-5A18-7CC9-0F75-730ECDBB69F6}"/>
              </a:ext>
            </a:extLst>
          </p:cNvPr>
          <p:cNvSpPr>
            <a:spLocks noGrp="1"/>
          </p:cNvSpPr>
          <p:nvPr>
            <p:ph type="sldNum" sz="quarter" idx="12"/>
          </p:nvPr>
        </p:nvSpPr>
        <p:spPr/>
        <p:txBody>
          <a:bodyPr/>
          <a:lstStyle/>
          <a:p>
            <a:fld id="{BD52FA6F-950F-4A48-B0DA-55D0C15B9A79}" type="slidenum">
              <a:rPr lang="en-US" smtClean="0"/>
              <a:t>‹#›</a:t>
            </a:fld>
            <a:endParaRPr lang="en-US"/>
          </a:p>
        </p:txBody>
      </p:sp>
    </p:spTree>
    <p:extLst>
      <p:ext uri="{BB962C8B-B14F-4D97-AF65-F5344CB8AC3E}">
        <p14:creationId xmlns:p14="http://schemas.microsoft.com/office/powerpoint/2010/main" val="506322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A4896-012E-8741-E30C-C27425F1B6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B3B2AE0-7D06-7890-22BD-1F3105EE47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757591D-2F7E-360A-CB2B-F27F7C2281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154A00-A270-9428-6B87-1B39F6E264D0}"/>
              </a:ext>
            </a:extLst>
          </p:cNvPr>
          <p:cNvSpPr>
            <a:spLocks noGrp="1"/>
          </p:cNvSpPr>
          <p:nvPr>
            <p:ph type="dt" sz="half" idx="10"/>
          </p:nvPr>
        </p:nvSpPr>
        <p:spPr/>
        <p:txBody>
          <a:bodyPr/>
          <a:lstStyle/>
          <a:p>
            <a:fld id="{7B6BFDCB-4067-48D6-8684-C50EF9FD1D29}" type="datetimeFigureOut">
              <a:rPr lang="en-US" smtClean="0"/>
              <a:t>7/20/2024</a:t>
            </a:fld>
            <a:endParaRPr lang="en-US"/>
          </a:p>
        </p:txBody>
      </p:sp>
      <p:sp>
        <p:nvSpPr>
          <p:cNvPr id="6" name="Footer Placeholder 5">
            <a:extLst>
              <a:ext uri="{FF2B5EF4-FFF2-40B4-BE49-F238E27FC236}">
                <a16:creationId xmlns:a16="http://schemas.microsoft.com/office/drawing/2014/main" id="{BFC72464-CB86-6814-56D3-EFEA706B96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3F007D-1261-D619-06F8-9F32F75B4EA4}"/>
              </a:ext>
            </a:extLst>
          </p:cNvPr>
          <p:cNvSpPr>
            <a:spLocks noGrp="1"/>
          </p:cNvSpPr>
          <p:nvPr>
            <p:ph type="sldNum" sz="quarter" idx="12"/>
          </p:nvPr>
        </p:nvSpPr>
        <p:spPr/>
        <p:txBody>
          <a:bodyPr/>
          <a:lstStyle/>
          <a:p>
            <a:fld id="{BD52FA6F-950F-4A48-B0DA-55D0C15B9A79}" type="slidenum">
              <a:rPr lang="en-US" smtClean="0"/>
              <a:t>‹#›</a:t>
            </a:fld>
            <a:endParaRPr lang="en-US"/>
          </a:p>
        </p:txBody>
      </p:sp>
    </p:spTree>
    <p:extLst>
      <p:ext uri="{BB962C8B-B14F-4D97-AF65-F5344CB8AC3E}">
        <p14:creationId xmlns:p14="http://schemas.microsoft.com/office/powerpoint/2010/main" val="4132426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989A92-ED6B-106A-87F0-A5B146581F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5EF05B6-E8C8-5034-D8FB-AD028DB6E1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999BED-DA92-F8D5-1705-2871B22C63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6BFDCB-4067-48D6-8684-C50EF9FD1D29}" type="datetimeFigureOut">
              <a:rPr lang="en-US" smtClean="0"/>
              <a:t>7/20/2024</a:t>
            </a:fld>
            <a:endParaRPr lang="en-US"/>
          </a:p>
        </p:txBody>
      </p:sp>
      <p:sp>
        <p:nvSpPr>
          <p:cNvPr id="5" name="Footer Placeholder 4">
            <a:extLst>
              <a:ext uri="{FF2B5EF4-FFF2-40B4-BE49-F238E27FC236}">
                <a16:creationId xmlns:a16="http://schemas.microsoft.com/office/drawing/2014/main" id="{5FD5FFC8-2CB4-7EC7-B17C-1101B780F4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EED5488-3CC3-56FE-058F-D2AB387E8E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52FA6F-950F-4A48-B0DA-55D0C15B9A79}" type="slidenum">
              <a:rPr lang="en-US" smtClean="0"/>
              <a:t>‹#›</a:t>
            </a:fld>
            <a:endParaRPr lang="en-US"/>
          </a:p>
        </p:txBody>
      </p:sp>
    </p:spTree>
    <p:extLst>
      <p:ext uri="{BB962C8B-B14F-4D97-AF65-F5344CB8AC3E}">
        <p14:creationId xmlns:p14="http://schemas.microsoft.com/office/powerpoint/2010/main" val="4041874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a:spLocks noGrp="1"/>
          </p:cNvSpPr>
          <p:nvPr>
            <p:ph type="ctrTitle" idx="4294967295"/>
          </p:nvPr>
        </p:nvSpPr>
        <p:spPr>
          <a:xfrm>
            <a:off x="3962400" y="1242888"/>
            <a:ext cx="7924800" cy="1241775"/>
          </a:xfrm>
          <a:prstGeom prst="rect">
            <a:avLst/>
          </a:prstGeom>
          <a:noFill/>
          <a:ln>
            <a:noFill/>
          </a:ln>
        </p:spPr>
        <p:txBody>
          <a:bodyPr spcFirstLastPara="1" vert="horz" wrap="square" lIns="34275" tIns="34275" rIns="34275" bIns="34275" rtlCol="0" anchor="b" anchorCtr="0">
            <a:noAutofit/>
          </a:bodyPr>
          <a:lstStyle/>
          <a:p>
            <a:pPr algn="ctr">
              <a:spcBef>
                <a:spcPts val="0"/>
              </a:spcBef>
              <a:buClr>
                <a:srgbClr val="FF0000"/>
              </a:buClr>
              <a:buSzPts val="5400"/>
            </a:pPr>
            <a:r>
              <a:rPr lang="en-US" sz="5400" b="1" dirty="0">
                <a:solidFill>
                  <a:srgbClr val="FF0000"/>
                </a:solidFill>
                <a:latin typeface="Arial Rounded"/>
                <a:ea typeface="Arial Rounded"/>
                <a:cs typeface="Arial Rounded"/>
                <a:sym typeface="Arial Rounded"/>
              </a:rPr>
              <a:t>Mattos Science Magnet</a:t>
            </a:r>
            <a:br>
              <a:rPr lang="en-US" sz="5400" b="1" dirty="0">
                <a:solidFill>
                  <a:srgbClr val="FF0000"/>
                </a:solidFill>
                <a:latin typeface="Arial Rounded"/>
                <a:ea typeface="Arial Rounded"/>
                <a:cs typeface="Arial Rounded"/>
                <a:sym typeface="Arial Rounded"/>
              </a:rPr>
            </a:br>
            <a:r>
              <a:rPr lang="en-US" sz="5400" b="1" dirty="0">
                <a:solidFill>
                  <a:srgbClr val="FF0000"/>
                </a:solidFill>
                <a:latin typeface="Arial Rounded"/>
                <a:ea typeface="Arial Rounded"/>
                <a:cs typeface="Arial Rounded"/>
                <a:sym typeface="Arial Rounded"/>
              </a:rPr>
              <a:t>Docent Program</a:t>
            </a:r>
            <a:endParaRPr sz="5400" b="1" dirty="0">
              <a:solidFill>
                <a:schemeClr val="dk1"/>
              </a:solidFill>
              <a:latin typeface="Arial Rounded"/>
              <a:ea typeface="Arial Rounded"/>
              <a:cs typeface="Arial Rounded"/>
              <a:sym typeface="Arial Rounded"/>
            </a:endParaRPr>
          </a:p>
        </p:txBody>
      </p:sp>
      <p:sp>
        <p:nvSpPr>
          <p:cNvPr id="89" name="Google Shape;89;p13"/>
          <p:cNvSpPr txBox="1">
            <a:spLocks noGrp="1"/>
          </p:cNvSpPr>
          <p:nvPr>
            <p:ph type="subTitle" idx="4294967295"/>
          </p:nvPr>
        </p:nvSpPr>
        <p:spPr>
          <a:xfrm>
            <a:off x="1121433" y="3795705"/>
            <a:ext cx="10205050" cy="1750138"/>
          </a:xfrm>
          <a:prstGeom prst="rect">
            <a:avLst/>
          </a:prstGeom>
          <a:noFill/>
          <a:ln>
            <a:noFill/>
          </a:ln>
        </p:spPr>
        <p:txBody>
          <a:bodyPr spcFirstLastPara="1" vert="horz" wrap="square" lIns="34275" tIns="34275" rIns="34275" bIns="34275" rtlCol="0" anchor="t" anchorCtr="0">
            <a:normAutofit fontScale="92500"/>
          </a:bodyPr>
          <a:lstStyle/>
          <a:p>
            <a:pPr marL="0" indent="0" algn="ctr">
              <a:spcBef>
                <a:spcPts val="504"/>
              </a:spcBef>
              <a:buClr>
                <a:srgbClr val="000000"/>
              </a:buClr>
              <a:buSzPct val="100000"/>
              <a:buNone/>
            </a:pPr>
            <a:r>
              <a:rPr lang="en-US" sz="4300" b="1" dirty="0">
                <a:solidFill>
                  <a:srgbClr val="000000"/>
                </a:solidFill>
                <a:latin typeface="Arial Rounded"/>
                <a:ea typeface="Arial Rounded"/>
                <a:cs typeface="Arial Rounded"/>
                <a:sym typeface="Arial Rounded"/>
              </a:rPr>
              <a:t>Fourth Grade  </a:t>
            </a:r>
            <a:br>
              <a:rPr lang="en-US" sz="4300" b="1" dirty="0">
                <a:solidFill>
                  <a:srgbClr val="000000"/>
                </a:solidFill>
                <a:latin typeface="Arial Rounded"/>
                <a:ea typeface="Arial Rounded"/>
                <a:cs typeface="Arial Rounded"/>
                <a:sym typeface="Arial Rounded"/>
              </a:rPr>
            </a:br>
            <a:r>
              <a:rPr lang="en-US" sz="4300" b="1" dirty="0">
                <a:solidFill>
                  <a:srgbClr val="000000"/>
                </a:solidFill>
                <a:latin typeface="Arial Rounded"/>
                <a:ea typeface="Arial Rounded"/>
                <a:cs typeface="Arial Rounded"/>
                <a:sym typeface="Arial Rounded"/>
              </a:rPr>
              <a:t>Lesson 3. FUNGI IN THE ENVIRONMENT </a:t>
            </a:r>
            <a:br>
              <a:rPr lang="en-US" sz="3600" b="1" dirty="0">
                <a:solidFill>
                  <a:srgbClr val="000000"/>
                </a:solidFill>
                <a:latin typeface="Arial"/>
                <a:ea typeface="Arial"/>
                <a:cs typeface="Arial"/>
                <a:sym typeface="Arial"/>
              </a:rPr>
            </a:br>
            <a:r>
              <a:rPr lang="en-US" dirty="0">
                <a:solidFill>
                  <a:srgbClr val="000000"/>
                </a:solidFill>
                <a:latin typeface="Arial"/>
                <a:ea typeface="Arial"/>
                <a:cs typeface="Arial"/>
                <a:sym typeface="Arial"/>
              </a:rPr>
              <a:t>Students examine mold samples under a microscope.</a:t>
            </a:r>
            <a:endParaRPr b="1" dirty="0">
              <a:solidFill>
                <a:srgbClr val="000000"/>
              </a:solidFill>
              <a:latin typeface="Arial"/>
              <a:ea typeface="Arial"/>
              <a:cs typeface="Arial"/>
              <a:sym typeface="Arial"/>
            </a:endParaRPr>
          </a:p>
          <a:p>
            <a:pPr marL="342900" indent="-102870">
              <a:spcBef>
                <a:spcPts val="756"/>
              </a:spcBef>
              <a:buClr>
                <a:schemeClr val="dk1"/>
              </a:buClr>
              <a:buSzPct val="100000"/>
              <a:buNone/>
            </a:pPr>
            <a:endParaRPr sz="5400" b="1" dirty="0">
              <a:solidFill>
                <a:srgbClr val="000000"/>
              </a:solidFill>
              <a:latin typeface="Arial"/>
              <a:ea typeface="Arial"/>
              <a:cs typeface="Arial"/>
              <a:sym typeface="Arial"/>
            </a:endParaRPr>
          </a:p>
        </p:txBody>
      </p:sp>
      <p:pic>
        <p:nvPicPr>
          <p:cNvPr id="91" name="Google Shape;91;p13" descr="Mushroom HD by claudiu d. - Desktop Wallpaper"/>
          <p:cNvPicPr preferRelativeResize="0"/>
          <p:nvPr/>
        </p:nvPicPr>
        <p:blipFill rotWithShape="1">
          <a:blip r:embed="rId3">
            <a:alphaModFix/>
          </a:blip>
          <a:srcRect/>
          <a:stretch/>
        </p:blipFill>
        <p:spPr>
          <a:xfrm>
            <a:off x="596097" y="921630"/>
            <a:ext cx="2979922" cy="1884289"/>
          </a:xfrm>
          <a:prstGeom prst="rect">
            <a:avLst/>
          </a:prstGeom>
          <a:noFill/>
          <a:ln>
            <a:noFill/>
          </a:ln>
        </p:spPr>
      </p:pic>
      <p:sp>
        <p:nvSpPr>
          <p:cNvPr id="3" name="TextBox 2">
            <a:extLst>
              <a:ext uri="{FF2B5EF4-FFF2-40B4-BE49-F238E27FC236}">
                <a16:creationId xmlns:a16="http://schemas.microsoft.com/office/drawing/2014/main" id="{34A90901-98C3-0778-3141-87109823A23E}"/>
              </a:ext>
            </a:extLst>
          </p:cNvPr>
          <p:cNvSpPr txBox="1"/>
          <p:nvPr/>
        </p:nvSpPr>
        <p:spPr>
          <a:xfrm>
            <a:off x="7437290" y="5719783"/>
            <a:ext cx="3230711" cy="52322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br>
              <a:rPr lang="en-US" kern="0" dirty="0"/>
            </a:br>
            <a:r>
              <a:rPr lang="en-US" kern="0" dirty="0"/>
              <a:t>Math Science Nucleus © 2024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2"/>
          <p:cNvSpPr txBox="1"/>
          <p:nvPr/>
        </p:nvSpPr>
        <p:spPr>
          <a:xfrm>
            <a:off x="2057400" y="381000"/>
            <a:ext cx="7543800" cy="600300"/>
          </a:xfrm>
          <a:prstGeom prst="rect">
            <a:avLst/>
          </a:prstGeom>
          <a:noFill/>
          <a:ln>
            <a:noFill/>
          </a:ln>
        </p:spPr>
        <p:txBody>
          <a:bodyPr spcFirstLastPara="1" wrap="square" lIns="91425" tIns="45700" rIns="91425" bIns="45700" anchor="t" anchorCtr="0">
            <a:spAutoFit/>
          </a:bodyPr>
          <a:lstStyle/>
          <a:p>
            <a:r>
              <a:rPr lang="en-US" sz="3300" b="1">
                <a:solidFill>
                  <a:schemeClr val="dk1"/>
                </a:solidFill>
                <a:latin typeface="Arial Rounded"/>
                <a:ea typeface="Arial Rounded"/>
                <a:cs typeface="Arial Rounded"/>
                <a:sym typeface="Arial Rounded"/>
              </a:rPr>
              <a:t>Activity 1:  Observe a mushroom </a:t>
            </a:r>
            <a:endParaRPr sz="1100"/>
          </a:p>
        </p:txBody>
      </p:sp>
      <p:pic>
        <p:nvPicPr>
          <p:cNvPr id="165" name="Google Shape;165;p22"/>
          <p:cNvPicPr preferRelativeResize="0"/>
          <p:nvPr/>
        </p:nvPicPr>
        <p:blipFill rotWithShape="1">
          <a:blip r:embed="rId3">
            <a:alphaModFix/>
          </a:blip>
          <a:srcRect/>
          <a:stretch/>
        </p:blipFill>
        <p:spPr>
          <a:xfrm>
            <a:off x="2057401" y="1143000"/>
            <a:ext cx="2731995" cy="1739902"/>
          </a:xfrm>
          <a:prstGeom prst="rect">
            <a:avLst/>
          </a:prstGeom>
          <a:noFill/>
          <a:ln>
            <a:noFill/>
          </a:ln>
        </p:spPr>
      </p:pic>
      <p:pic>
        <p:nvPicPr>
          <p:cNvPr id="166" name="Google Shape;166;p22"/>
          <p:cNvPicPr preferRelativeResize="0"/>
          <p:nvPr/>
        </p:nvPicPr>
        <p:blipFill rotWithShape="1">
          <a:blip r:embed="rId4">
            <a:alphaModFix/>
          </a:blip>
          <a:srcRect/>
          <a:stretch/>
        </p:blipFill>
        <p:spPr>
          <a:xfrm>
            <a:off x="3876459" y="4191000"/>
            <a:ext cx="2354356" cy="2425700"/>
          </a:xfrm>
          <a:prstGeom prst="rect">
            <a:avLst/>
          </a:prstGeom>
          <a:noFill/>
          <a:ln>
            <a:noFill/>
          </a:ln>
        </p:spPr>
      </p:pic>
      <p:pic>
        <p:nvPicPr>
          <p:cNvPr id="167" name="Google Shape;167;p22"/>
          <p:cNvPicPr preferRelativeResize="0"/>
          <p:nvPr/>
        </p:nvPicPr>
        <p:blipFill rotWithShape="1">
          <a:blip r:embed="rId5">
            <a:alphaModFix/>
          </a:blip>
          <a:srcRect/>
          <a:stretch/>
        </p:blipFill>
        <p:spPr>
          <a:xfrm>
            <a:off x="1752601" y="3019424"/>
            <a:ext cx="1919679" cy="1911351"/>
          </a:xfrm>
          <a:prstGeom prst="rect">
            <a:avLst/>
          </a:prstGeom>
          <a:noFill/>
          <a:ln>
            <a:noFill/>
          </a:ln>
        </p:spPr>
      </p:pic>
      <p:sp>
        <p:nvSpPr>
          <p:cNvPr id="168" name="Google Shape;168;p22"/>
          <p:cNvSpPr txBox="1"/>
          <p:nvPr/>
        </p:nvSpPr>
        <p:spPr>
          <a:xfrm>
            <a:off x="6714279" y="5638604"/>
            <a:ext cx="3657600" cy="1200329"/>
          </a:xfrm>
          <a:prstGeom prst="rect">
            <a:avLst/>
          </a:prstGeom>
          <a:noFill/>
          <a:ln>
            <a:noFill/>
          </a:ln>
        </p:spPr>
        <p:txBody>
          <a:bodyPr spcFirstLastPara="1" wrap="square" lIns="91425" tIns="45700" rIns="91425" bIns="45700" anchor="t" anchorCtr="0">
            <a:spAutoFit/>
          </a:bodyPr>
          <a:lstStyle/>
          <a:p>
            <a:r>
              <a:rPr lang="en-US" b="1">
                <a:solidFill>
                  <a:schemeClr val="dk1"/>
                </a:solidFill>
                <a:latin typeface="Arial Rounded"/>
                <a:ea typeface="Arial Rounded"/>
                <a:cs typeface="Arial Rounded"/>
                <a:sym typeface="Arial Rounded"/>
              </a:rPr>
              <a:t>Cut the mushroom in half to see the parts.  Identify the cap, gills, stem and spores.  Use a microscope</a:t>
            </a:r>
            <a:endParaRPr/>
          </a:p>
        </p:txBody>
      </p:sp>
      <p:pic>
        <p:nvPicPr>
          <p:cNvPr id="169" name="Google Shape;169;p22"/>
          <p:cNvPicPr preferRelativeResize="0"/>
          <p:nvPr/>
        </p:nvPicPr>
        <p:blipFill rotWithShape="1">
          <a:blip r:embed="rId6">
            <a:alphaModFix/>
          </a:blip>
          <a:srcRect/>
          <a:stretch/>
        </p:blipFill>
        <p:spPr>
          <a:xfrm>
            <a:off x="6714280" y="960127"/>
            <a:ext cx="3462591" cy="4745683"/>
          </a:xfrm>
          <a:prstGeom prst="rect">
            <a:avLst/>
          </a:prstGeom>
          <a:noFill/>
          <a:ln>
            <a:noFill/>
          </a:ln>
        </p:spPr>
      </p:pic>
      <p:sp>
        <p:nvSpPr>
          <p:cNvPr id="170" name="Google Shape;170;p22"/>
          <p:cNvSpPr txBox="1"/>
          <p:nvPr/>
        </p:nvSpPr>
        <p:spPr>
          <a:xfrm>
            <a:off x="1600201" y="5181600"/>
            <a:ext cx="2276259" cy="1477328"/>
          </a:xfrm>
          <a:prstGeom prst="rect">
            <a:avLst/>
          </a:prstGeom>
          <a:noFill/>
          <a:ln>
            <a:noFill/>
          </a:ln>
        </p:spPr>
        <p:txBody>
          <a:bodyPr spcFirstLastPara="1" wrap="square" lIns="91425" tIns="45700" rIns="91425" bIns="45700" anchor="t" anchorCtr="0">
            <a:spAutoFit/>
          </a:bodyPr>
          <a:lstStyle/>
          <a:p>
            <a:r>
              <a:rPr lang="en-US" b="1">
                <a:solidFill>
                  <a:srgbClr val="FF0000"/>
                </a:solidFill>
                <a:latin typeface="Arial Rounded"/>
                <a:ea typeface="Arial Rounded"/>
                <a:cs typeface="Arial Rounded"/>
                <a:sym typeface="Arial Rounded"/>
              </a:rPr>
              <a:t>NEVER EAT A MUSHROOM IN THE WILD!  </a:t>
            </a:r>
            <a:endParaRPr/>
          </a:p>
          <a:p>
            <a:r>
              <a:rPr lang="en-US" b="1">
                <a:solidFill>
                  <a:srgbClr val="FF0000"/>
                </a:solidFill>
                <a:latin typeface="Arial Rounded"/>
                <a:ea typeface="Arial Rounded"/>
                <a:cs typeface="Arial Rounded"/>
                <a:sym typeface="Arial Rounded"/>
              </a:rPr>
              <a:t>MANY ARE VERY POISONOUS!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Google Shape;242;p30"/>
          <p:cNvPicPr preferRelativeResize="0"/>
          <p:nvPr/>
        </p:nvPicPr>
        <p:blipFill rotWithShape="1">
          <a:blip r:embed="rId3">
            <a:alphaModFix/>
          </a:blip>
          <a:srcRect/>
          <a:stretch/>
        </p:blipFill>
        <p:spPr>
          <a:xfrm>
            <a:off x="952239" y="387611"/>
            <a:ext cx="6020322" cy="6157494"/>
          </a:xfrm>
          <a:prstGeom prst="rect">
            <a:avLst/>
          </a:prstGeom>
          <a:noFill/>
          <a:ln>
            <a:noFill/>
          </a:ln>
        </p:spPr>
      </p:pic>
      <p:pic>
        <p:nvPicPr>
          <p:cNvPr id="243" name="Google Shape;243;p30"/>
          <p:cNvPicPr preferRelativeResize="0"/>
          <p:nvPr/>
        </p:nvPicPr>
        <p:blipFill rotWithShape="1">
          <a:blip r:embed="rId4">
            <a:alphaModFix/>
          </a:blip>
          <a:srcRect/>
          <a:stretch/>
        </p:blipFill>
        <p:spPr>
          <a:xfrm>
            <a:off x="7239000" y="1066801"/>
            <a:ext cx="3103752" cy="3932155"/>
          </a:xfrm>
          <a:prstGeom prst="rect">
            <a:avLst/>
          </a:prstGeom>
          <a:noFill/>
          <a:ln>
            <a:noFill/>
          </a:ln>
        </p:spPr>
      </p:pic>
      <p:sp>
        <p:nvSpPr>
          <p:cNvPr id="244" name="Google Shape;244;p30"/>
          <p:cNvSpPr txBox="1"/>
          <p:nvPr/>
        </p:nvSpPr>
        <p:spPr>
          <a:xfrm>
            <a:off x="1790767" y="83501"/>
            <a:ext cx="8534400" cy="554100"/>
          </a:xfrm>
          <a:prstGeom prst="rect">
            <a:avLst/>
          </a:prstGeom>
          <a:noFill/>
          <a:ln>
            <a:noFill/>
          </a:ln>
        </p:spPr>
        <p:txBody>
          <a:bodyPr spcFirstLastPara="1" wrap="square" lIns="91425" tIns="45700" rIns="91425" bIns="45700" anchor="t" anchorCtr="0">
            <a:spAutoFit/>
          </a:bodyPr>
          <a:lstStyle/>
          <a:p>
            <a:r>
              <a:rPr lang="en-US" sz="3000" b="1">
                <a:solidFill>
                  <a:schemeClr val="dk1"/>
                </a:solidFill>
                <a:latin typeface="Arial Rounded"/>
                <a:ea typeface="Arial Rounded"/>
                <a:cs typeface="Arial Rounded"/>
                <a:sym typeface="Arial Rounded"/>
              </a:rPr>
              <a:t>Activity 2 – Observe mold growth on bread</a:t>
            </a:r>
            <a:endParaRPr sz="1200"/>
          </a:p>
        </p:txBody>
      </p:sp>
      <p:sp>
        <p:nvSpPr>
          <p:cNvPr id="245" name="Google Shape;245;p30"/>
          <p:cNvSpPr txBox="1"/>
          <p:nvPr/>
        </p:nvSpPr>
        <p:spPr>
          <a:xfrm>
            <a:off x="6972561" y="4801754"/>
            <a:ext cx="3636630" cy="2031325"/>
          </a:xfrm>
          <a:prstGeom prst="rect">
            <a:avLst/>
          </a:prstGeom>
          <a:noFill/>
          <a:ln>
            <a:noFill/>
          </a:ln>
        </p:spPr>
        <p:txBody>
          <a:bodyPr spcFirstLastPara="1" wrap="square" lIns="91425" tIns="45700" rIns="91425" bIns="45700" anchor="t" anchorCtr="0">
            <a:spAutoFit/>
          </a:bodyPr>
          <a:lstStyle/>
          <a:p>
            <a:r>
              <a:rPr lang="en-US">
                <a:solidFill>
                  <a:schemeClr val="dk1"/>
                </a:solidFill>
                <a:latin typeface="Calibri"/>
                <a:ea typeface="Calibri"/>
                <a:cs typeface="Calibri"/>
                <a:sym typeface="Calibri"/>
              </a:rPr>
              <a:t>Look at examples of bread with fresh, 3 day old, 5 day old and 7 day old bread.  Can you find mold?  Is there more than one type?  Look under the microscope and try to identify them using the chart and draw them on your worksheet.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use a microscope</a:t>
            </a:r>
          </a:p>
        </p:txBody>
      </p:sp>
      <p:sp>
        <p:nvSpPr>
          <p:cNvPr id="3" name="Content Placeholder 2"/>
          <p:cNvSpPr>
            <a:spLocks noGrp="1"/>
          </p:cNvSpPr>
          <p:nvPr>
            <p:ph idx="1"/>
          </p:nvPr>
        </p:nvSpPr>
        <p:spPr>
          <a:xfrm>
            <a:off x="1981200" y="1600201"/>
            <a:ext cx="5029200" cy="4525963"/>
          </a:xfrm>
        </p:spPr>
        <p:txBody>
          <a:bodyPr>
            <a:normAutofit fontScale="92500"/>
          </a:bodyPr>
          <a:lstStyle/>
          <a:p>
            <a:r>
              <a:rPr lang="en-US" dirty="0"/>
              <a:t>Review the microscope (remember with the Swift GH the objective needs to be 3 inches away from the specimen)</a:t>
            </a:r>
          </a:p>
          <a:p>
            <a:r>
              <a:rPr lang="en-US" dirty="0"/>
              <a:t>They are set to focus already.</a:t>
            </a:r>
          </a:p>
          <a:p>
            <a:r>
              <a:rPr lang="en-US" dirty="0"/>
              <a:t>Don’t lean on them or touch them.</a:t>
            </a:r>
          </a:p>
          <a:p>
            <a:r>
              <a:rPr lang="en-US" dirty="0"/>
              <a:t>Ask for help if they get out of focus.</a:t>
            </a:r>
          </a:p>
          <a:p>
            <a:r>
              <a:rPr lang="en-US" dirty="0"/>
              <a:t>Have a partner hold a flashlight on them so you can see better.</a:t>
            </a:r>
          </a:p>
        </p:txBody>
      </p:sp>
      <p:pic>
        <p:nvPicPr>
          <p:cNvPr id="5122" name="Picture 2"/>
          <p:cNvPicPr>
            <a:picLocks noChangeAspect="1" noChangeArrowheads="1"/>
          </p:cNvPicPr>
          <p:nvPr/>
        </p:nvPicPr>
        <p:blipFill>
          <a:blip r:embed="rId2"/>
          <a:srcRect/>
          <a:stretch>
            <a:fillRect/>
          </a:stretch>
        </p:blipFill>
        <p:spPr bwMode="auto">
          <a:xfrm>
            <a:off x="7115504" y="1905000"/>
            <a:ext cx="3552497" cy="39624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Molds can have different structures and often look hairy or fuzzy</a:t>
            </a:r>
          </a:p>
        </p:txBody>
      </p:sp>
      <p:pic>
        <p:nvPicPr>
          <p:cNvPr id="4100" name="Picture 4"/>
          <p:cNvPicPr>
            <a:picLocks noGrp="1" noChangeAspect="1" noChangeArrowheads="1"/>
          </p:cNvPicPr>
          <p:nvPr>
            <p:ph idx="1"/>
          </p:nvPr>
        </p:nvPicPr>
        <p:blipFill>
          <a:blip r:embed="rId2"/>
          <a:srcRect/>
          <a:stretch>
            <a:fillRect/>
          </a:stretch>
        </p:blipFill>
        <p:spPr bwMode="auto">
          <a:xfrm>
            <a:off x="5867401" y="1524001"/>
            <a:ext cx="4466703" cy="4525963"/>
          </a:xfrm>
          <a:prstGeom prst="rect">
            <a:avLst/>
          </a:prstGeom>
          <a:noFill/>
          <a:ln w="9525">
            <a:noFill/>
            <a:miter lim="800000"/>
            <a:headEnd/>
            <a:tailEnd/>
          </a:ln>
          <a:effectLst/>
        </p:spPr>
      </p:pic>
      <p:pic>
        <p:nvPicPr>
          <p:cNvPr id="4102" name="Picture 6"/>
          <p:cNvPicPr>
            <a:picLocks noChangeAspect="1" noChangeArrowheads="1"/>
          </p:cNvPicPr>
          <p:nvPr/>
        </p:nvPicPr>
        <p:blipFill>
          <a:blip r:embed="rId3"/>
          <a:srcRect/>
          <a:stretch>
            <a:fillRect/>
          </a:stretch>
        </p:blipFill>
        <p:spPr bwMode="auto">
          <a:xfrm>
            <a:off x="2034239" y="1981200"/>
            <a:ext cx="3718282" cy="35052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xfrm>
            <a:off x="1999785" y="2171700"/>
            <a:ext cx="2819400" cy="2438400"/>
          </a:xfrm>
          <a:prstGeom prst="rect">
            <a:avLst/>
          </a:prstGeom>
          <a:noFill/>
          <a:ln>
            <a:noFill/>
          </a:ln>
        </p:spPr>
        <p:txBody>
          <a:bodyPr spcFirstLastPara="1" vert="horz" wrap="square" lIns="91425" tIns="45700" rIns="91425" bIns="45700" rtlCol="0" anchor="ctr" anchorCtr="0">
            <a:normAutofit/>
          </a:bodyPr>
          <a:lstStyle/>
          <a:p>
            <a:pPr algn="ctr">
              <a:spcBef>
                <a:spcPts val="0"/>
              </a:spcBef>
              <a:buClr>
                <a:srgbClr val="FF0000"/>
              </a:buClr>
              <a:buSzPct val="100000"/>
            </a:pPr>
            <a:r>
              <a:rPr lang="en-US" b="1">
                <a:solidFill>
                  <a:srgbClr val="FF0000"/>
                </a:solidFill>
                <a:latin typeface="Arial Rounded"/>
                <a:ea typeface="Arial Rounded"/>
                <a:cs typeface="Arial Rounded"/>
                <a:sym typeface="Arial Rounded"/>
              </a:rPr>
              <a:t>Fungi is a separate Kingdom</a:t>
            </a:r>
            <a:endParaRPr/>
          </a:p>
        </p:txBody>
      </p:sp>
      <p:pic>
        <p:nvPicPr>
          <p:cNvPr id="107" name="Google Shape;107;p15"/>
          <p:cNvPicPr preferRelativeResize="0"/>
          <p:nvPr/>
        </p:nvPicPr>
        <p:blipFill rotWithShape="1">
          <a:blip r:embed="rId3">
            <a:alphaModFix/>
          </a:blip>
          <a:srcRect/>
          <a:stretch/>
        </p:blipFill>
        <p:spPr>
          <a:xfrm>
            <a:off x="4800601" y="152400"/>
            <a:ext cx="5587031" cy="6477000"/>
          </a:xfrm>
          <a:prstGeom prst="rect">
            <a:avLst/>
          </a:prstGeom>
          <a:noFill/>
          <a:ln>
            <a:noFill/>
          </a:ln>
        </p:spPr>
      </p:pic>
      <p:sp>
        <p:nvSpPr>
          <p:cNvPr id="108" name="Google Shape;108;p15"/>
          <p:cNvSpPr/>
          <p:nvPr/>
        </p:nvSpPr>
        <p:spPr>
          <a:xfrm>
            <a:off x="6934200" y="2438400"/>
            <a:ext cx="1219200" cy="1143000"/>
          </a:xfrm>
          <a:prstGeom prst="ellipse">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6"/>
          <p:cNvSpPr/>
          <p:nvPr/>
        </p:nvSpPr>
        <p:spPr>
          <a:xfrm>
            <a:off x="1524001" y="1"/>
            <a:ext cx="9143771" cy="6858000"/>
          </a:xfrm>
          <a:prstGeom prst="rect">
            <a:avLst/>
          </a:prstGeom>
          <a:solidFill>
            <a:schemeClr val="lt1"/>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pic>
        <p:nvPicPr>
          <p:cNvPr id="114" name="Google Shape;114;p16" descr="A collage of different types of mushrooms&#10;&#10;Description automatically generated"/>
          <p:cNvPicPr preferRelativeResize="0"/>
          <p:nvPr/>
        </p:nvPicPr>
        <p:blipFill rotWithShape="1">
          <a:blip r:embed="rId3">
            <a:alphaModFix/>
          </a:blip>
          <a:srcRect t="4666" b="6849"/>
          <a:stretch/>
        </p:blipFill>
        <p:spPr>
          <a:xfrm>
            <a:off x="1919505" y="91568"/>
            <a:ext cx="8352761" cy="5543208"/>
          </a:xfrm>
          <a:prstGeom prst="rect">
            <a:avLst/>
          </a:prstGeom>
          <a:noFill/>
          <a:ln>
            <a:noFill/>
          </a:ln>
        </p:spPr>
      </p:pic>
      <p:grpSp>
        <p:nvGrpSpPr>
          <p:cNvPr id="115" name="Google Shape;115;p16"/>
          <p:cNvGrpSpPr/>
          <p:nvPr/>
        </p:nvGrpSpPr>
        <p:grpSpPr>
          <a:xfrm>
            <a:off x="1523773" y="5029199"/>
            <a:ext cx="9171095" cy="1828800"/>
            <a:chOff x="-305" y="2987478"/>
            <a:chExt cx="12188952" cy="1828800"/>
          </a:xfrm>
        </p:grpSpPr>
        <p:sp>
          <p:nvSpPr>
            <p:cNvPr id="116" name="Google Shape;116;p16"/>
            <p:cNvSpPr/>
            <p:nvPr/>
          </p:nvSpPr>
          <p:spPr>
            <a:xfrm>
              <a:off x="-305" y="2987478"/>
              <a:ext cx="12188952" cy="1099712"/>
            </a:xfrm>
            <a:custGeom>
              <a:avLst/>
              <a:gdLst/>
              <a:ahLst/>
              <a:cxnLst/>
              <a:rect l="l" t="t" r="r" b="b"/>
              <a:pathLst>
                <a:path w="9182100" h="932744" extrusionOk="0">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lt1">
                <a:alpha val="29803"/>
              </a:schemeClr>
            </a:solidFill>
            <a:ln>
              <a:noFill/>
            </a:ln>
          </p:spPr>
          <p:txBody>
            <a:bodyPr spcFirstLastPara="1" wrap="square" lIns="91425" tIns="45700" rIns="91425" bIns="45700" anchor="ctr" anchorCtr="0">
              <a:noAutofit/>
            </a:bodyPr>
            <a:lstStyle/>
            <a:p>
              <a:endParaRPr>
                <a:solidFill>
                  <a:schemeClr val="dk1"/>
                </a:solidFill>
                <a:latin typeface="Calibri"/>
                <a:ea typeface="Calibri"/>
                <a:cs typeface="Calibri"/>
                <a:sym typeface="Calibri"/>
              </a:endParaRPr>
            </a:p>
          </p:txBody>
        </p:sp>
        <p:sp>
          <p:nvSpPr>
            <p:cNvPr id="117" name="Google Shape;117;p16"/>
            <p:cNvSpPr/>
            <p:nvPr/>
          </p:nvSpPr>
          <p:spPr>
            <a:xfrm>
              <a:off x="-305" y="3199381"/>
              <a:ext cx="12188952" cy="902694"/>
            </a:xfrm>
            <a:custGeom>
              <a:avLst/>
              <a:gdLst/>
              <a:ahLst/>
              <a:cxnLst/>
              <a:rect l="l" t="t" r="r" b="b"/>
              <a:pathLst>
                <a:path w="9182100" h="765639" extrusionOk="0">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lt1">
                <a:alpha val="29803"/>
              </a:schemeClr>
            </a:solidFill>
            <a:ln>
              <a:noFill/>
            </a:ln>
          </p:spPr>
          <p:txBody>
            <a:bodyPr spcFirstLastPara="1" wrap="square" lIns="91425" tIns="45700" rIns="91425" bIns="45700" anchor="ctr" anchorCtr="0">
              <a:noAutofit/>
            </a:bodyPr>
            <a:lstStyle/>
            <a:p>
              <a:endParaRPr>
                <a:solidFill>
                  <a:schemeClr val="dk1"/>
                </a:solidFill>
                <a:latin typeface="Calibri"/>
                <a:ea typeface="Calibri"/>
                <a:cs typeface="Calibri"/>
                <a:sym typeface="Calibri"/>
              </a:endParaRPr>
            </a:p>
          </p:txBody>
        </p:sp>
        <p:sp>
          <p:nvSpPr>
            <p:cNvPr id="118" name="Google Shape;118;p16"/>
            <p:cNvSpPr/>
            <p:nvPr/>
          </p:nvSpPr>
          <p:spPr>
            <a:xfrm>
              <a:off x="-305" y="3501488"/>
              <a:ext cx="12188952" cy="641669"/>
            </a:xfrm>
            <a:custGeom>
              <a:avLst/>
              <a:gdLst/>
              <a:ahLst/>
              <a:cxnLst/>
              <a:rect l="l" t="t" r="r" b="b"/>
              <a:pathLst>
                <a:path w="9182100" h="544245" extrusionOk="0">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lt1">
                <a:alpha val="29803"/>
              </a:schemeClr>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119" name="Google Shape;119;p16"/>
            <p:cNvSpPr/>
            <p:nvPr/>
          </p:nvSpPr>
          <p:spPr>
            <a:xfrm>
              <a:off x="-305" y="3614750"/>
              <a:ext cx="12188952" cy="1201528"/>
            </a:xfrm>
            <a:custGeom>
              <a:avLst/>
              <a:gdLst/>
              <a:ahLst/>
              <a:cxnLst/>
              <a:rect l="l" t="t" r="r" b="b"/>
              <a:pathLst>
                <a:path w="9182100" h="1019102" extrusionOk="0">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solidFill>
              <a:schemeClr val="lt1"/>
            </a:solidFill>
            <a:ln>
              <a:noFill/>
            </a:ln>
          </p:spPr>
          <p:txBody>
            <a:bodyPr spcFirstLastPara="1" wrap="square" lIns="91425" tIns="45700" rIns="91425" bIns="45700" anchor="ctr" anchorCtr="0">
              <a:noAutofit/>
            </a:bodyPr>
            <a:lstStyle/>
            <a:p>
              <a:endParaRPr>
                <a:solidFill>
                  <a:schemeClr val="dk1"/>
                </a:solidFill>
                <a:latin typeface="Calibri"/>
                <a:ea typeface="Calibri"/>
                <a:cs typeface="Calibri"/>
                <a:sym typeface="Calibri"/>
              </a:endParaRPr>
            </a:p>
          </p:txBody>
        </p:sp>
      </p:grpSp>
      <p:sp>
        <p:nvSpPr>
          <p:cNvPr id="120" name="Google Shape;120;p16"/>
          <p:cNvSpPr txBox="1"/>
          <p:nvPr/>
        </p:nvSpPr>
        <p:spPr>
          <a:xfrm flipH="1">
            <a:off x="1689718" y="5667246"/>
            <a:ext cx="8839200" cy="923330"/>
          </a:xfrm>
          <a:prstGeom prst="rect">
            <a:avLst/>
          </a:prstGeom>
          <a:noFill/>
          <a:ln>
            <a:noFill/>
          </a:ln>
        </p:spPr>
        <p:txBody>
          <a:bodyPr spcFirstLastPara="1" wrap="square" lIns="91425" tIns="45700" rIns="91425" bIns="45700" anchor="t" anchorCtr="0">
            <a:spAutoFit/>
          </a:bodyPr>
          <a:lstStyle/>
          <a:p>
            <a:r>
              <a:rPr lang="en-US" b="1">
                <a:solidFill>
                  <a:schemeClr val="dk1"/>
                </a:solidFill>
                <a:latin typeface="Arial Rounded"/>
                <a:ea typeface="Arial Rounded"/>
                <a:cs typeface="Arial Rounded"/>
                <a:sym typeface="Arial Rounded"/>
              </a:rPr>
              <a:t>Fungi  are organisms that get food by breaking down organic matter and absorbing the nutrients, reproduce by means of spores, and have no means of movement.  They are the most important decomposers on Earth.</a:t>
            </a:r>
            <a:endParaRPr b="1">
              <a:solidFill>
                <a:schemeClr val="dk1"/>
              </a:solidFill>
              <a:latin typeface="Arial Rounded"/>
              <a:ea typeface="Arial Rounded"/>
              <a:cs typeface="Arial Rounded"/>
              <a:sym typeface="Arial Rounded"/>
            </a:endParaRPr>
          </a:p>
        </p:txBody>
      </p:sp>
      <p:sp>
        <p:nvSpPr>
          <p:cNvPr id="121" name="Google Shape;121;p16"/>
          <p:cNvSpPr txBox="1"/>
          <p:nvPr/>
        </p:nvSpPr>
        <p:spPr>
          <a:xfrm>
            <a:off x="4648200" y="304800"/>
            <a:ext cx="1447800" cy="368322"/>
          </a:xfrm>
          <a:prstGeom prst="rect">
            <a:avLst/>
          </a:prstGeom>
          <a:noFill/>
          <a:ln>
            <a:noFill/>
          </a:ln>
        </p:spPr>
        <p:txBody>
          <a:bodyPr spcFirstLastPara="1" wrap="square" lIns="91425" tIns="45700" rIns="91425" bIns="45700" anchor="t" anchorCtr="0">
            <a:spAutoFit/>
          </a:bodyPr>
          <a:lstStyle/>
          <a:p>
            <a:r>
              <a:rPr lang="en-US">
                <a:solidFill>
                  <a:schemeClr val="dk1"/>
                </a:solidFill>
                <a:latin typeface="Calibri"/>
                <a:ea typeface="Calibri"/>
                <a:cs typeface="Calibri"/>
                <a:sym typeface="Calibri"/>
              </a:rPr>
              <a:t>Rust</a:t>
            </a:r>
            <a:endParaRPr/>
          </a:p>
        </p:txBody>
      </p:sp>
      <p:sp>
        <p:nvSpPr>
          <p:cNvPr id="122" name="Google Shape;122;p16"/>
          <p:cNvSpPr txBox="1"/>
          <p:nvPr/>
        </p:nvSpPr>
        <p:spPr>
          <a:xfrm>
            <a:off x="9428906" y="3062126"/>
            <a:ext cx="1219200" cy="369332"/>
          </a:xfrm>
          <a:prstGeom prst="rect">
            <a:avLst/>
          </a:prstGeom>
          <a:noFill/>
          <a:ln>
            <a:noFill/>
          </a:ln>
        </p:spPr>
        <p:txBody>
          <a:bodyPr spcFirstLastPara="1" wrap="square" lIns="91425" tIns="45700" rIns="91425" bIns="45700" anchor="t" anchorCtr="0">
            <a:spAutoFit/>
          </a:bodyPr>
          <a:lstStyle/>
          <a:p>
            <a:r>
              <a:rPr lang="en-US">
                <a:solidFill>
                  <a:schemeClr val="dk1"/>
                </a:solidFill>
                <a:latin typeface="Calibri"/>
                <a:ea typeface="Calibri"/>
                <a:cs typeface="Calibri"/>
                <a:sym typeface="Calibri"/>
              </a:rPr>
              <a:t>yeast</a:t>
            </a:r>
            <a:endParaRPr/>
          </a:p>
        </p:txBody>
      </p:sp>
      <p:sp>
        <p:nvSpPr>
          <p:cNvPr id="123" name="Google Shape;123;p16"/>
          <p:cNvSpPr txBox="1"/>
          <p:nvPr/>
        </p:nvSpPr>
        <p:spPr>
          <a:xfrm>
            <a:off x="3810000" y="3860997"/>
            <a:ext cx="3505200" cy="369332"/>
          </a:xfrm>
          <a:prstGeom prst="rect">
            <a:avLst/>
          </a:prstGeom>
          <a:solidFill>
            <a:schemeClr val="lt1"/>
          </a:solidFill>
          <a:ln>
            <a:noFill/>
          </a:ln>
        </p:spPr>
        <p:txBody>
          <a:bodyPr spcFirstLastPara="1" wrap="square" lIns="91425" tIns="45700" rIns="91425" bIns="45700" anchor="t" anchorCtr="0">
            <a:spAutoFit/>
          </a:bodyPr>
          <a:lstStyle/>
          <a:p>
            <a:pPr algn="ctr"/>
            <a:r>
              <a:rPr lang="en-US" b="1">
                <a:solidFill>
                  <a:schemeClr val="dk1"/>
                </a:solidFill>
                <a:latin typeface="Arial Rounded"/>
                <a:ea typeface="Arial Rounded"/>
                <a:cs typeface="Arial Rounded"/>
                <a:sym typeface="Arial Rounded"/>
              </a:rPr>
              <a:t>Mold, mushrooms and yeasts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dirty="0"/>
              <a:t>Spores</a:t>
            </a:r>
          </a:p>
        </p:txBody>
      </p:sp>
      <p:sp>
        <p:nvSpPr>
          <p:cNvPr id="3" name="Content Placeholder 2"/>
          <p:cNvSpPr>
            <a:spLocks noGrp="1"/>
          </p:cNvSpPr>
          <p:nvPr>
            <p:ph idx="1"/>
          </p:nvPr>
        </p:nvSpPr>
        <p:spPr>
          <a:xfrm>
            <a:off x="1981200" y="914401"/>
            <a:ext cx="4262192" cy="5333999"/>
          </a:xfrm>
        </p:spPr>
        <p:txBody>
          <a:bodyPr>
            <a:normAutofit/>
          </a:bodyPr>
          <a:lstStyle/>
          <a:p>
            <a:r>
              <a:rPr lang="en-US" dirty="0"/>
              <a:t>A spore is part of the life cycle of fungi;  some bacteria and algae.</a:t>
            </a:r>
          </a:p>
          <a:p>
            <a:r>
              <a:rPr lang="en-US" dirty="0"/>
              <a:t> Mold spores are sometimes round balls at the end of the hairy filaments. </a:t>
            </a:r>
          </a:p>
          <a:p>
            <a:r>
              <a:rPr lang="en-US" dirty="0"/>
              <a:t>Spores are microscopic</a:t>
            </a:r>
          </a:p>
        </p:txBody>
      </p:sp>
      <p:pic>
        <p:nvPicPr>
          <p:cNvPr id="4" name="Picture 5"/>
          <p:cNvPicPr>
            <a:picLocks noChangeAspect="1" noChangeArrowheads="1"/>
          </p:cNvPicPr>
          <p:nvPr/>
        </p:nvPicPr>
        <p:blipFill>
          <a:blip r:embed="rId2"/>
          <a:srcRect/>
          <a:stretch>
            <a:fillRect/>
          </a:stretch>
        </p:blipFill>
        <p:spPr bwMode="auto">
          <a:xfrm>
            <a:off x="6387509" y="990600"/>
            <a:ext cx="3456399" cy="2302164"/>
          </a:xfrm>
          <a:prstGeom prst="rect">
            <a:avLst/>
          </a:prstGeom>
          <a:noFill/>
          <a:ln w="9525">
            <a:noFill/>
            <a:miter lim="800000"/>
            <a:headEnd/>
            <a:tailEnd/>
          </a:ln>
          <a:effectLst/>
        </p:spPr>
      </p:pic>
      <p:pic>
        <p:nvPicPr>
          <p:cNvPr id="5" name="Picture 4"/>
          <p:cNvPicPr>
            <a:picLocks noChangeAspect="1"/>
          </p:cNvPicPr>
          <p:nvPr/>
        </p:nvPicPr>
        <p:blipFill>
          <a:blip r:embed="rId3"/>
          <a:stretch>
            <a:fillRect/>
          </a:stretch>
        </p:blipFill>
        <p:spPr>
          <a:xfrm>
            <a:off x="6400801" y="3548074"/>
            <a:ext cx="3443107" cy="269339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Molds are a type of fungi</a:t>
            </a:r>
          </a:p>
        </p:txBody>
      </p:sp>
      <p:pic>
        <p:nvPicPr>
          <p:cNvPr id="3074" name="Picture 2"/>
          <p:cNvPicPr>
            <a:picLocks noGrp="1" noChangeAspect="1" noChangeArrowheads="1"/>
          </p:cNvPicPr>
          <p:nvPr>
            <p:ph idx="1"/>
          </p:nvPr>
        </p:nvPicPr>
        <p:blipFill>
          <a:blip r:embed="rId2"/>
          <a:srcRect/>
          <a:stretch>
            <a:fillRect/>
          </a:stretch>
        </p:blipFill>
        <p:spPr bwMode="auto">
          <a:xfrm>
            <a:off x="2590800" y="1417638"/>
            <a:ext cx="6858000" cy="4954994"/>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Penicillin is a Mold</a:t>
            </a:r>
          </a:p>
        </p:txBody>
      </p:sp>
      <p:sp>
        <p:nvSpPr>
          <p:cNvPr id="3" name="Content Placeholder 2"/>
          <p:cNvSpPr>
            <a:spLocks noGrp="1"/>
          </p:cNvSpPr>
          <p:nvPr>
            <p:ph idx="1"/>
          </p:nvPr>
        </p:nvSpPr>
        <p:spPr/>
        <p:txBody>
          <a:bodyPr/>
          <a:lstStyle/>
          <a:p>
            <a:pPr marL="0" indent="0" algn="ctr">
              <a:buNone/>
            </a:pPr>
            <a:r>
              <a:rPr lang="en-US" dirty="0"/>
              <a:t>Under a microscope hyphae of penicillin</a:t>
            </a:r>
          </a:p>
          <a:p>
            <a:endParaRPr lang="en-US" dirty="0"/>
          </a:p>
        </p:txBody>
      </p:sp>
      <p:pic>
        <p:nvPicPr>
          <p:cNvPr id="4" name="Picture 3"/>
          <p:cNvPicPr>
            <a:picLocks noChangeAspect="1"/>
          </p:cNvPicPr>
          <p:nvPr/>
        </p:nvPicPr>
        <p:blipFill>
          <a:blip r:embed="rId2"/>
          <a:stretch>
            <a:fillRect/>
          </a:stretch>
        </p:blipFill>
        <p:spPr>
          <a:xfrm>
            <a:off x="3429001" y="2438400"/>
            <a:ext cx="5800725" cy="3999522"/>
          </a:xfrm>
          <a:prstGeom prst="rect">
            <a:avLst/>
          </a:prstGeom>
        </p:spPr>
      </p:pic>
    </p:spTree>
    <p:extLst>
      <p:ext uri="{BB962C8B-B14F-4D97-AF65-F5344CB8AC3E}">
        <p14:creationId xmlns:p14="http://schemas.microsoft.com/office/powerpoint/2010/main" val="3389229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326411"/>
            <a:ext cx="7772400" cy="1470025"/>
          </a:xfrm>
        </p:spPr>
        <p:txBody>
          <a:bodyPr>
            <a:normAutofit fontScale="90000"/>
          </a:bodyPr>
          <a:lstStyle/>
          <a:p>
            <a:r>
              <a:rPr lang="en-US" dirty="0"/>
              <a:t>Molds – Fungi with a Hyphae</a:t>
            </a:r>
          </a:p>
        </p:txBody>
      </p:sp>
      <p:sp>
        <p:nvSpPr>
          <p:cNvPr id="3" name="Subtitle 2"/>
          <p:cNvSpPr>
            <a:spLocks noGrp="1"/>
          </p:cNvSpPr>
          <p:nvPr>
            <p:ph type="subTitle" idx="1"/>
          </p:nvPr>
        </p:nvSpPr>
        <p:spPr>
          <a:xfrm>
            <a:off x="2971800" y="5105400"/>
            <a:ext cx="6400800" cy="1752600"/>
          </a:xfrm>
        </p:spPr>
        <p:txBody>
          <a:bodyPr/>
          <a:lstStyle/>
          <a:p>
            <a:r>
              <a:rPr lang="en-US" dirty="0">
                <a:solidFill>
                  <a:schemeClr val="tx1"/>
                </a:solidFill>
              </a:rPr>
              <a:t>Multicellular Fungi, hyphae make mold look “fuzzy”</a:t>
            </a:r>
          </a:p>
        </p:txBody>
      </p:sp>
      <p:pic>
        <p:nvPicPr>
          <p:cNvPr id="1026" name="Picture 2"/>
          <p:cNvPicPr>
            <a:picLocks noChangeAspect="1" noChangeArrowheads="1"/>
          </p:cNvPicPr>
          <p:nvPr/>
        </p:nvPicPr>
        <p:blipFill>
          <a:blip r:embed="rId2"/>
          <a:srcRect/>
          <a:stretch>
            <a:fillRect/>
          </a:stretch>
        </p:blipFill>
        <p:spPr bwMode="auto">
          <a:xfrm>
            <a:off x="2667000" y="1676401"/>
            <a:ext cx="3657600" cy="3105509"/>
          </a:xfrm>
          <a:prstGeom prst="rect">
            <a:avLst/>
          </a:prstGeom>
          <a:noFill/>
          <a:ln w="9525">
            <a:noFill/>
            <a:miter lim="800000"/>
            <a:headEnd/>
            <a:tailEnd/>
          </a:ln>
          <a:effectLst/>
        </p:spPr>
      </p:pic>
      <p:pic>
        <p:nvPicPr>
          <p:cNvPr id="4" name="Picture 3"/>
          <p:cNvPicPr>
            <a:picLocks noChangeAspect="1"/>
          </p:cNvPicPr>
          <p:nvPr/>
        </p:nvPicPr>
        <p:blipFill>
          <a:blip r:embed="rId3"/>
          <a:stretch>
            <a:fillRect/>
          </a:stretch>
        </p:blipFill>
        <p:spPr>
          <a:xfrm>
            <a:off x="6883066" y="1981200"/>
            <a:ext cx="2616868" cy="237648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Molds</a:t>
            </a:r>
          </a:p>
        </p:txBody>
      </p:sp>
      <p:sp>
        <p:nvSpPr>
          <p:cNvPr id="3" name="Content Placeholder 2"/>
          <p:cNvSpPr>
            <a:spLocks noGrp="1"/>
          </p:cNvSpPr>
          <p:nvPr>
            <p:ph idx="1"/>
          </p:nvPr>
        </p:nvSpPr>
        <p:spPr>
          <a:xfrm>
            <a:off x="1676400" y="1524001"/>
            <a:ext cx="5181600" cy="4525963"/>
          </a:xfrm>
        </p:spPr>
        <p:txBody>
          <a:bodyPr>
            <a:normAutofit lnSpcReduction="10000"/>
          </a:bodyPr>
          <a:lstStyle/>
          <a:p>
            <a:r>
              <a:rPr lang="en-US" dirty="0"/>
              <a:t>Molds are nature's </a:t>
            </a:r>
            <a:r>
              <a:rPr lang="en-US" b="1" i="1" dirty="0"/>
              <a:t>super</a:t>
            </a:r>
            <a:r>
              <a:rPr lang="en-US" dirty="0"/>
              <a:t>  "recyclers", feeding on dead and decaying organic material such as trees and plants. </a:t>
            </a:r>
          </a:p>
          <a:p>
            <a:r>
              <a:rPr lang="en-US" dirty="0"/>
              <a:t>They put out spores to reproduce. Mold spores are in the air all around us.</a:t>
            </a:r>
          </a:p>
          <a:p>
            <a:r>
              <a:rPr lang="en-US" dirty="0"/>
              <a:t>When the conditions are right, the spores grow.</a:t>
            </a:r>
          </a:p>
          <a:p>
            <a:r>
              <a:rPr lang="en-US" dirty="0"/>
              <a:t>Molds like warm, moist conditions.</a:t>
            </a:r>
          </a:p>
        </p:txBody>
      </p:sp>
      <p:pic>
        <p:nvPicPr>
          <p:cNvPr id="7170" name="Picture 2"/>
          <p:cNvPicPr>
            <a:picLocks noChangeAspect="1" noChangeArrowheads="1"/>
          </p:cNvPicPr>
          <p:nvPr/>
        </p:nvPicPr>
        <p:blipFill>
          <a:blip r:embed="rId2"/>
          <a:srcRect l="7280" r="3709"/>
          <a:stretch>
            <a:fillRect/>
          </a:stretch>
        </p:blipFill>
        <p:spPr bwMode="auto">
          <a:xfrm>
            <a:off x="6858000" y="1143001"/>
            <a:ext cx="3657600" cy="5102915"/>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Mold have many colors, but like moist and warm areas to grow. </a:t>
            </a:r>
          </a:p>
        </p:txBody>
      </p:sp>
      <p:pic>
        <p:nvPicPr>
          <p:cNvPr id="6146" name="Picture 2"/>
          <p:cNvPicPr>
            <a:picLocks noGrp="1" noChangeAspect="1" noChangeArrowheads="1"/>
          </p:cNvPicPr>
          <p:nvPr>
            <p:ph idx="1"/>
          </p:nvPr>
        </p:nvPicPr>
        <p:blipFill>
          <a:blip r:embed="rId2"/>
          <a:srcRect/>
          <a:stretch>
            <a:fillRect/>
          </a:stretch>
        </p:blipFill>
        <p:spPr bwMode="auto">
          <a:xfrm>
            <a:off x="1828801" y="2411650"/>
            <a:ext cx="4702927" cy="3685596"/>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6622473" y="1676400"/>
            <a:ext cx="3581400" cy="2705476"/>
          </a:xfrm>
          <a:prstGeom prst="rect">
            <a:avLst/>
          </a:prstGeom>
          <a:noFill/>
          <a:ln w="9525">
            <a:noFill/>
            <a:miter lim="800000"/>
            <a:headEnd/>
            <a:tailEnd/>
          </a:ln>
          <a:effectLst/>
        </p:spPr>
      </p:pic>
      <p:pic>
        <p:nvPicPr>
          <p:cNvPr id="6148" name="Picture 4"/>
          <p:cNvPicPr>
            <a:picLocks noChangeAspect="1" noChangeArrowheads="1"/>
          </p:cNvPicPr>
          <p:nvPr/>
        </p:nvPicPr>
        <p:blipFill>
          <a:blip r:embed="rId4"/>
          <a:srcRect/>
          <a:stretch>
            <a:fillRect/>
          </a:stretch>
        </p:blipFill>
        <p:spPr bwMode="auto">
          <a:xfrm>
            <a:off x="7239001" y="4495801"/>
            <a:ext cx="2124075" cy="1590675"/>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TotalTime>
  <Words>454</Words>
  <Application>Microsoft Office PowerPoint</Application>
  <PresentationFormat>Widescreen</PresentationFormat>
  <Paragraphs>39</Paragraphs>
  <Slides>13</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Aptos</vt:lpstr>
      <vt:lpstr>Arial</vt:lpstr>
      <vt:lpstr>Arial Rounded</vt:lpstr>
      <vt:lpstr>Calibri</vt:lpstr>
      <vt:lpstr>Calibri Light</vt:lpstr>
      <vt:lpstr>Office Theme</vt:lpstr>
      <vt:lpstr>Mattos Science Magnet Docent Program</vt:lpstr>
      <vt:lpstr>Fungi is a separate Kingdom</vt:lpstr>
      <vt:lpstr>PowerPoint Presentation</vt:lpstr>
      <vt:lpstr>Spores</vt:lpstr>
      <vt:lpstr>Molds are a type of fungi</vt:lpstr>
      <vt:lpstr>Penicillin is a Mold</vt:lpstr>
      <vt:lpstr>Molds – Fungi with a Hyphae</vt:lpstr>
      <vt:lpstr>Molds</vt:lpstr>
      <vt:lpstr>Mold have many colors, but like moist and warm areas to grow. </vt:lpstr>
      <vt:lpstr>PowerPoint Presentation</vt:lpstr>
      <vt:lpstr>PowerPoint Presentation</vt:lpstr>
      <vt:lpstr>How to use a microscope</vt:lpstr>
      <vt:lpstr>Molds can have different structures and often look hairy or fuzzy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Joyce Blueford</dc:creator>
  <cp:lastModifiedBy>Joyce Blueford</cp:lastModifiedBy>
  <cp:revision>4</cp:revision>
  <dcterms:created xsi:type="dcterms:W3CDTF">2023-05-22T03:21:15Z</dcterms:created>
  <dcterms:modified xsi:type="dcterms:W3CDTF">2024-07-21T00:39:13Z</dcterms:modified>
</cp:coreProperties>
</file>