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784191b2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784191b2c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84191b2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784191b2c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84191b2c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2784191b2c1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84191b2c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784191b2c1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s://www.msnucleus.org/member/life_foodchain/foodchai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drive.google.com/file/d/1HhZ2M3DsMT1p8wHrvRejGUKZCMQuEvEL/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H8Ix1CFKp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3268713" y="1129800"/>
            <a:ext cx="9144000" cy="16557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Rounded"/>
              <a:buNone/>
            </a:pPr>
            <a:r>
              <a:rPr lang="en-US" b="1" dirty="0">
                <a:solidFill>
                  <a:srgbClr val="FF0000"/>
                </a:solidFill>
                <a:latin typeface="Arial Rounded"/>
                <a:ea typeface="Arial Rounded"/>
                <a:cs typeface="Arial Rounded"/>
                <a:sym typeface="Arial Rounded"/>
              </a:rPr>
              <a:t>Mattos Science Magnet</a:t>
            </a:r>
            <a:br>
              <a:rPr lang="en-US" b="1" dirty="0">
                <a:solidFill>
                  <a:srgbClr val="FF0000"/>
                </a:solidFill>
                <a:latin typeface="Arial Rounded"/>
                <a:ea typeface="Arial Rounded"/>
                <a:cs typeface="Arial Rounded"/>
                <a:sym typeface="Arial Rounded"/>
              </a:rPr>
            </a:br>
            <a:r>
              <a:rPr lang="en-US" b="1" dirty="0">
                <a:solidFill>
                  <a:srgbClr val="FF0000"/>
                </a:solidFill>
                <a:latin typeface="Arial Rounded"/>
                <a:ea typeface="Arial Rounded"/>
                <a:cs typeface="Arial Rounded"/>
                <a:sym typeface="Arial Rounded"/>
              </a:rPr>
              <a:t>Docent Program</a:t>
            </a:r>
            <a:endParaRPr dirty="0"/>
          </a:p>
        </p:txBody>
      </p:sp>
      <p:sp>
        <p:nvSpPr>
          <p:cNvPr id="85" name="Google Shape;85;p13"/>
          <p:cNvSpPr txBox="1">
            <a:spLocks noGrp="1"/>
          </p:cNvSpPr>
          <p:nvPr>
            <p:ph type="subTitle" idx="1"/>
          </p:nvPr>
        </p:nvSpPr>
        <p:spPr>
          <a:xfrm>
            <a:off x="364503" y="3429000"/>
            <a:ext cx="11827497" cy="2047821"/>
          </a:xfrm>
          <a:prstGeom prst="rect">
            <a:avLst/>
          </a:prstGeom>
          <a:noFill/>
          <a:ln>
            <a:noFill/>
          </a:ln>
        </p:spPr>
        <p:txBody>
          <a:bodyPr spcFirstLastPara="1" wrap="square" lIns="91425" tIns="45700" rIns="91425" bIns="45700" anchor="t" anchorCtr="0">
            <a:noAutofit/>
          </a:bodyPr>
          <a:lstStyle/>
          <a:p>
            <a:pPr marL="0" indent="0">
              <a:spcBef>
                <a:spcPts val="0"/>
              </a:spcBef>
              <a:buSzPts val="7200"/>
            </a:pPr>
            <a:r>
              <a:rPr lang="en-US" sz="4000" b="1" dirty="0">
                <a:latin typeface="Arial Rounded"/>
                <a:ea typeface="Arial Rounded"/>
                <a:cs typeface="Arial Rounded"/>
                <a:sym typeface="Arial Rounded"/>
              </a:rPr>
              <a:t>Fourth Grade</a:t>
            </a:r>
            <a:endParaRPr lang="en-US" sz="4000" dirty="0"/>
          </a:p>
          <a:p>
            <a:pPr marL="0" lvl="0" indent="0" algn="ctr" rtl="0">
              <a:lnSpc>
                <a:spcPct val="90000"/>
              </a:lnSpc>
              <a:spcBef>
                <a:spcPts val="0"/>
              </a:spcBef>
              <a:spcAft>
                <a:spcPts val="0"/>
              </a:spcAft>
              <a:buClr>
                <a:schemeClr val="dk1"/>
              </a:buClr>
              <a:buSzPts val="7200"/>
              <a:buNone/>
            </a:pPr>
            <a:r>
              <a:rPr lang="en-US" sz="4000" b="1" dirty="0">
                <a:latin typeface="Arial Rounded"/>
                <a:ea typeface="Arial Rounded"/>
                <a:cs typeface="Arial Rounded"/>
                <a:sym typeface="Arial Rounded"/>
              </a:rPr>
              <a:t>Lesson 1. Composting Organisms</a:t>
            </a:r>
            <a:endParaRPr sz="4000" dirty="0"/>
          </a:p>
        </p:txBody>
      </p:sp>
      <p:pic>
        <p:nvPicPr>
          <p:cNvPr id="174" name="Google Shape;174;p25" descr="Fantastic Fungi Fungi GIF - Fantastic Fungi Fungi Paul Stamets - Discover &amp;  Share GIFs"/>
          <p:cNvPicPr preferRelativeResize="0"/>
          <p:nvPr/>
        </p:nvPicPr>
        <p:blipFill rotWithShape="1">
          <a:blip r:embed="rId3">
            <a:alphaModFix/>
          </a:blip>
          <a:srcRect/>
          <a:stretch/>
        </p:blipFill>
        <p:spPr>
          <a:xfrm>
            <a:off x="364503" y="737742"/>
            <a:ext cx="3547872" cy="2047820"/>
          </a:xfrm>
          <a:prstGeom prst="rect">
            <a:avLst/>
          </a:prstGeom>
          <a:noFill/>
          <a:ln>
            <a:noFill/>
          </a:ln>
        </p:spPr>
      </p:pic>
      <p:sp>
        <p:nvSpPr>
          <p:cNvPr id="2" name="TextBox 1">
            <a:extLst>
              <a:ext uri="{FF2B5EF4-FFF2-40B4-BE49-F238E27FC236}">
                <a16:creationId xmlns:a16="http://schemas.microsoft.com/office/drawing/2014/main" id="{6D3BA423-C576-1391-5C5C-984A41651C71}"/>
              </a:ext>
            </a:extLst>
          </p:cNvPr>
          <p:cNvSpPr txBox="1"/>
          <p:nvPr/>
        </p:nvSpPr>
        <p:spPr>
          <a:xfrm>
            <a:off x="7278659" y="5639178"/>
            <a:ext cx="3230711"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Math Science Nucleus ©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Rounded"/>
              <a:buNone/>
            </a:pPr>
            <a:r>
              <a:rPr lang="en-US" sz="6000" b="1">
                <a:latin typeface="Arial Rounded"/>
                <a:ea typeface="Arial Rounded"/>
                <a:cs typeface="Arial Rounded"/>
                <a:sym typeface="Arial Rounded"/>
              </a:rPr>
              <a:t>Experiment or Activity 3</a:t>
            </a:r>
            <a:endParaRPr sz="6000" b="1">
              <a:latin typeface="Arial Rounded"/>
              <a:ea typeface="Arial Rounded"/>
              <a:cs typeface="Arial Rounded"/>
              <a:sym typeface="Arial Rounded"/>
            </a:endParaRPr>
          </a:p>
        </p:txBody>
      </p:sp>
      <p:sp>
        <p:nvSpPr>
          <p:cNvPr id="159" name="Google Shape;159;p23"/>
          <p:cNvSpPr txBox="1">
            <a:spLocks noGrp="1"/>
          </p:cNvSpPr>
          <p:nvPr>
            <p:ph type="body" idx="1"/>
          </p:nvPr>
        </p:nvSpPr>
        <p:spPr>
          <a:xfrm>
            <a:off x="838200" y="1825625"/>
            <a:ext cx="322235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Use a popsicle stick to dig out earthworms out of some dirt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Put it in a tray on damp paper towel and observe with a hand lens</a:t>
            </a:r>
            <a:endParaRPr/>
          </a:p>
        </p:txBody>
      </p:sp>
      <p:pic>
        <p:nvPicPr>
          <p:cNvPr id="160" name="Google Shape;160;p23" descr="Diagram of an earthworm. (Source:... | Download Scientific Diagram"/>
          <p:cNvPicPr preferRelativeResize="0"/>
          <p:nvPr/>
        </p:nvPicPr>
        <p:blipFill rotWithShape="1">
          <a:blip r:embed="rId3">
            <a:alphaModFix/>
          </a:blip>
          <a:srcRect/>
          <a:stretch/>
        </p:blipFill>
        <p:spPr>
          <a:xfrm>
            <a:off x="4649117" y="1505844"/>
            <a:ext cx="4708639" cy="2495450"/>
          </a:xfrm>
          <a:prstGeom prst="rect">
            <a:avLst/>
          </a:prstGeom>
          <a:noFill/>
          <a:ln>
            <a:noFill/>
          </a:ln>
        </p:spPr>
      </p:pic>
      <p:pic>
        <p:nvPicPr>
          <p:cNvPr id="161" name="Google Shape;161;p23" descr="The Real Importance of Earthworms | Grab N' Grow Soil Products"/>
          <p:cNvPicPr preferRelativeResize="0"/>
          <p:nvPr/>
        </p:nvPicPr>
        <p:blipFill rotWithShape="1">
          <a:blip r:embed="rId4">
            <a:alphaModFix/>
          </a:blip>
          <a:srcRect/>
          <a:stretch/>
        </p:blipFill>
        <p:spPr>
          <a:xfrm>
            <a:off x="7102361" y="4032817"/>
            <a:ext cx="4497484" cy="26984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2773950" y="123350"/>
            <a:ext cx="6644100" cy="956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u="sng">
                <a:solidFill>
                  <a:schemeClr val="hlink"/>
                </a:solidFill>
                <a:hlinkClick r:id="rId3"/>
              </a:rPr>
              <a:t>Working on the food chain</a:t>
            </a:r>
            <a:endParaRPr/>
          </a:p>
        </p:txBody>
      </p:sp>
      <p:pic>
        <p:nvPicPr>
          <p:cNvPr id="93" name="Google Shape;93;p14" title="04DecompSlide2.mp4">
            <a:hlinkClick r:id="rId4"/>
          </p:cNvPr>
          <p:cNvPicPr preferRelativeResize="0"/>
          <p:nvPr/>
        </p:nvPicPr>
        <p:blipFill>
          <a:blip r:embed="rId5">
            <a:alphaModFix/>
          </a:blip>
          <a:stretch>
            <a:fillRect/>
          </a:stretch>
        </p:blipFill>
        <p:spPr>
          <a:xfrm>
            <a:off x="1366446" y="1232452"/>
            <a:ext cx="9459107" cy="5320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Today we focus on one part of the food chain, the decomposers</a:t>
            </a:r>
            <a:endParaRPr/>
          </a:p>
        </p:txBody>
      </p:sp>
      <p:sp>
        <p:nvSpPr>
          <p:cNvPr id="99" name="Google Shape;99;p15"/>
          <p:cNvSpPr txBox="1">
            <a:spLocks noGrp="1"/>
          </p:cNvSpPr>
          <p:nvPr>
            <p:ph type="body" idx="1"/>
          </p:nvPr>
        </p:nvSpPr>
        <p:spPr>
          <a:xfrm>
            <a:off x="838200" y="2282825"/>
            <a:ext cx="4043700" cy="360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What is happening here?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Do some fruits and vegetables last longer than others?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What do you see?</a:t>
            </a:r>
            <a:endParaRPr/>
          </a:p>
        </p:txBody>
      </p:sp>
      <p:pic>
        <p:nvPicPr>
          <p:cNvPr id="100" name="Google Shape;100;p15" descr="Decomposing GIFs - Get the best GIF on GIPHY"/>
          <p:cNvPicPr preferRelativeResize="0"/>
          <p:nvPr/>
        </p:nvPicPr>
        <p:blipFill rotWithShape="1">
          <a:blip r:embed="rId3">
            <a:alphaModFix/>
          </a:blip>
          <a:srcRect/>
          <a:stretch/>
        </p:blipFill>
        <p:spPr>
          <a:xfrm>
            <a:off x="5594888" y="1972953"/>
            <a:ext cx="5408908" cy="40566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20850" y="137142"/>
            <a:ext cx="11550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sz="3800">
                <a:latin typeface="Arial"/>
                <a:ea typeface="Arial"/>
                <a:cs typeface="Arial"/>
                <a:sym typeface="Arial"/>
              </a:rPr>
              <a:t>We need decomposers to convert organic matter; some are microscopic and others are larger</a:t>
            </a:r>
            <a:endParaRPr sz="3800"/>
          </a:p>
        </p:txBody>
      </p:sp>
      <p:pic>
        <p:nvPicPr>
          <p:cNvPr id="106" name="Google Shape;106;p16"/>
          <p:cNvPicPr preferRelativeResize="0">
            <a:picLocks noGrp="1"/>
          </p:cNvPicPr>
          <p:nvPr>
            <p:ph type="body" idx="1"/>
          </p:nvPr>
        </p:nvPicPr>
        <p:blipFill rotWithShape="1">
          <a:blip r:embed="rId3">
            <a:alphaModFix/>
          </a:blip>
          <a:srcRect/>
          <a:stretch/>
        </p:blipFill>
        <p:spPr>
          <a:xfrm>
            <a:off x="2876975" y="1663909"/>
            <a:ext cx="2797800" cy="2382900"/>
          </a:xfrm>
          <a:prstGeom prst="rect">
            <a:avLst/>
          </a:prstGeom>
          <a:noFill/>
          <a:ln>
            <a:noFill/>
          </a:ln>
        </p:spPr>
      </p:pic>
      <p:pic>
        <p:nvPicPr>
          <p:cNvPr id="107" name="Google Shape;107;p16"/>
          <p:cNvPicPr preferRelativeResize="0"/>
          <p:nvPr/>
        </p:nvPicPr>
        <p:blipFill rotWithShape="1">
          <a:blip r:embed="rId4">
            <a:alphaModFix/>
          </a:blip>
          <a:srcRect/>
          <a:stretch/>
        </p:blipFill>
        <p:spPr>
          <a:xfrm>
            <a:off x="8091487" y="1662487"/>
            <a:ext cx="3378617" cy="2322800"/>
          </a:xfrm>
          <a:prstGeom prst="rect">
            <a:avLst/>
          </a:prstGeom>
          <a:noFill/>
          <a:ln>
            <a:noFill/>
          </a:ln>
        </p:spPr>
      </p:pic>
      <p:pic>
        <p:nvPicPr>
          <p:cNvPr id="108" name="Google Shape;108;p16"/>
          <p:cNvPicPr preferRelativeResize="0"/>
          <p:nvPr/>
        </p:nvPicPr>
        <p:blipFill rotWithShape="1">
          <a:blip r:embed="rId5">
            <a:alphaModFix/>
          </a:blip>
          <a:srcRect/>
          <a:stretch/>
        </p:blipFill>
        <p:spPr>
          <a:xfrm>
            <a:off x="1673687" y="4247995"/>
            <a:ext cx="4001093" cy="2397280"/>
          </a:xfrm>
          <a:prstGeom prst="rect">
            <a:avLst/>
          </a:prstGeom>
          <a:noFill/>
          <a:ln>
            <a:noFill/>
          </a:ln>
        </p:spPr>
      </p:pic>
      <p:pic>
        <p:nvPicPr>
          <p:cNvPr id="109" name="Google Shape;109;p16"/>
          <p:cNvPicPr preferRelativeResize="0"/>
          <p:nvPr/>
        </p:nvPicPr>
        <p:blipFill rotWithShape="1">
          <a:blip r:embed="rId6">
            <a:alphaModFix/>
          </a:blip>
          <a:srcRect/>
          <a:stretch/>
        </p:blipFill>
        <p:spPr>
          <a:xfrm>
            <a:off x="6248400" y="4343400"/>
            <a:ext cx="3176588" cy="20472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1981200" y="-13795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latin typeface="Arial"/>
                <a:ea typeface="Arial"/>
                <a:cs typeface="Arial"/>
                <a:sym typeface="Arial"/>
              </a:rPr>
              <a:t>Decomposers – Cool vs Hot</a:t>
            </a:r>
            <a:endParaRPr/>
          </a:p>
        </p:txBody>
      </p:sp>
      <p:pic>
        <p:nvPicPr>
          <p:cNvPr id="115" name="Google Shape;115;p17" descr="F:\FUSD\Mattos2015-16\4fourth\coolcomposting.jpg"/>
          <p:cNvPicPr preferRelativeResize="0"/>
          <p:nvPr/>
        </p:nvPicPr>
        <p:blipFill rotWithShape="1">
          <a:blip r:embed="rId3">
            <a:alphaModFix/>
          </a:blip>
          <a:srcRect/>
          <a:stretch/>
        </p:blipFill>
        <p:spPr>
          <a:xfrm>
            <a:off x="2492955" y="827694"/>
            <a:ext cx="8049496" cy="5873955"/>
          </a:xfrm>
          <a:prstGeom prst="rect">
            <a:avLst/>
          </a:prstGeom>
          <a:noFill/>
          <a:ln w="9525" cap="flat" cmpd="sng">
            <a:solidFill>
              <a:srgbClr val="FF0000"/>
            </a:solidFill>
            <a:prstDash val="solid"/>
            <a:round/>
            <a:headEnd type="none" w="sm" len="sm"/>
            <a:tailEnd type="none" w="sm" len="sm"/>
          </a:ln>
        </p:spPr>
      </p:pic>
      <p:sp>
        <p:nvSpPr>
          <p:cNvPr id="116" name="Google Shape;116;p17"/>
          <p:cNvSpPr txBox="1"/>
          <p:nvPr/>
        </p:nvSpPr>
        <p:spPr>
          <a:xfrm>
            <a:off x="9067800" y="4906962"/>
            <a:ext cx="838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Hot</a:t>
            </a:r>
            <a:endParaRPr/>
          </a:p>
        </p:txBody>
      </p:sp>
      <p:sp>
        <p:nvSpPr>
          <p:cNvPr id="117" name="Google Shape;117;p17"/>
          <p:cNvSpPr txBox="1"/>
          <p:nvPr/>
        </p:nvSpPr>
        <p:spPr>
          <a:xfrm>
            <a:off x="7543800" y="3916362"/>
            <a:ext cx="728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Hot</a:t>
            </a:r>
            <a:endParaRPr/>
          </a:p>
        </p:txBody>
      </p:sp>
      <p:sp>
        <p:nvSpPr>
          <p:cNvPr id="118" name="Google Shape;118;p17"/>
          <p:cNvSpPr/>
          <p:nvPr/>
        </p:nvSpPr>
        <p:spPr>
          <a:xfrm rot="1748178">
            <a:off x="6147815" y="3649137"/>
            <a:ext cx="3923688" cy="1983727"/>
          </a:xfrm>
          <a:prstGeom prst="ellipse">
            <a:avLst/>
          </a:prstGeom>
          <a:noFill/>
          <a:ln w="127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7"/>
          <p:cNvSpPr/>
          <p:nvPr/>
        </p:nvSpPr>
        <p:spPr>
          <a:xfrm>
            <a:off x="5105400" y="3429000"/>
            <a:ext cx="1295400" cy="1143000"/>
          </a:xfrm>
          <a:prstGeom prst="ellipse">
            <a:avLst/>
          </a:prstGeom>
          <a:noFill/>
          <a:ln w="127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p:cNvSpPr txBox="1"/>
          <p:nvPr/>
        </p:nvSpPr>
        <p:spPr>
          <a:xfrm>
            <a:off x="203108" y="1038651"/>
            <a:ext cx="17829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Hot composters are the small ones—they can produce a lot of heat and can decompose rapidly if they are in a pile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Actinomycetes—very small decomposer </a:t>
            </a:r>
            <a:br>
              <a:rPr lang="en-US"/>
            </a:br>
            <a:r>
              <a:rPr lang="en-US"/>
              <a:t>They are thermophilic (heat producing)</a:t>
            </a:r>
            <a:endParaRPr/>
          </a:p>
        </p:txBody>
      </p:sp>
      <p:pic>
        <p:nvPicPr>
          <p:cNvPr id="126" name="Google Shape;126;p18" descr="Actinomycetes - Remarkable Antibiotic, Nitrogen Fixing, Decomposer Bacteria"/>
          <p:cNvPicPr preferRelativeResize="0">
            <a:picLocks noGrp="1"/>
          </p:cNvPicPr>
          <p:nvPr>
            <p:ph type="body" idx="1"/>
          </p:nvPr>
        </p:nvPicPr>
        <p:blipFill rotWithShape="1">
          <a:blip r:embed="rId3">
            <a:alphaModFix/>
          </a:blip>
          <a:srcRect/>
          <a:stretch/>
        </p:blipFill>
        <p:spPr>
          <a:xfrm>
            <a:off x="1304121" y="2383650"/>
            <a:ext cx="4732800" cy="3407400"/>
          </a:xfrm>
          <a:prstGeom prst="rect">
            <a:avLst/>
          </a:prstGeom>
          <a:noFill/>
          <a:ln>
            <a:noFill/>
          </a:ln>
        </p:spPr>
      </p:pic>
      <p:pic>
        <p:nvPicPr>
          <p:cNvPr id="127" name="Google Shape;127;p18" descr="ACTINOMYCETES"/>
          <p:cNvPicPr preferRelativeResize="0"/>
          <p:nvPr/>
        </p:nvPicPr>
        <p:blipFill rotWithShape="1">
          <a:blip r:embed="rId4">
            <a:alphaModFix/>
          </a:blip>
          <a:srcRect/>
          <a:stretch/>
        </p:blipFill>
        <p:spPr>
          <a:xfrm>
            <a:off x="6561922" y="2383650"/>
            <a:ext cx="4325957" cy="34087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Rounded"/>
              <a:buNone/>
            </a:pPr>
            <a:r>
              <a:rPr lang="en-US" sz="6000" b="1">
                <a:latin typeface="Arial Rounded"/>
                <a:ea typeface="Arial Rounded"/>
                <a:cs typeface="Arial Rounded"/>
                <a:sym typeface="Arial Rounded"/>
              </a:rPr>
              <a:t>Experiment or Activity 1</a:t>
            </a:r>
            <a:endParaRPr/>
          </a:p>
        </p:txBody>
      </p:sp>
      <p:sp>
        <p:nvSpPr>
          <p:cNvPr id="133" name="Google Shape;133;p19"/>
          <p:cNvSpPr txBox="1"/>
          <p:nvPr/>
        </p:nvSpPr>
        <p:spPr>
          <a:xfrm>
            <a:off x="4569246" y="1825625"/>
            <a:ext cx="665694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Examine actinomycetes</a:t>
            </a:r>
            <a:endParaRPr/>
          </a:p>
          <a:p>
            <a:pPr marL="0" marR="0" lvl="0" indent="0" algn="l" rtl="0">
              <a:spcBef>
                <a:spcPts val="0"/>
              </a:spcBef>
              <a:spcAft>
                <a:spcPts val="0"/>
              </a:spcAft>
              <a:buNone/>
            </a:pP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Compare what you can see with your eye and then with a microscope.  Can you see the little filaments (they look like little strings)</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p:txBody>
      </p:sp>
      <p:pic>
        <p:nvPicPr>
          <p:cNvPr id="134" name="Google Shape;134;p19" descr="114 Actinomycetes Images, Stock Photos &amp; Vectors | Shutterstock"/>
          <p:cNvPicPr preferRelativeResize="0">
            <a:picLocks noGrp="1"/>
          </p:cNvPicPr>
          <p:nvPr>
            <p:ph type="body" idx="1"/>
          </p:nvPr>
        </p:nvPicPr>
        <p:blipFill rotWithShape="1">
          <a:blip r:embed="rId3">
            <a:alphaModFix/>
          </a:blip>
          <a:srcRect/>
          <a:stretch/>
        </p:blipFill>
        <p:spPr>
          <a:xfrm>
            <a:off x="394850" y="2429137"/>
            <a:ext cx="4070071" cy="3288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10140" y="2496020"/>
            <a:ext cx="479858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b="1"/>
            </a:br>
            <a:br>
              <a:rPr lang="en-US" b="1"/>
            </a:br>
            <a:r>
              <a:rPr lang="en-US" b="1"/>
              <a:t>Use plastic models to study the decomposer food web</a:t>
            </a:r>
            <a:br>
              <a:rPr lang="en-US" b="1"/>
            </a:br>
            <a:br>
              <a:rPr lang="en-US" b="1"/>
            </a:br>
            <a:r>
              <a:rPr lang="en-US" b="1"/>
              <a:t>Some decomposers eat the dead material while others are predators</a:t>
            </a:r>
            <a:endParaRPr/>
          </a:p>
        </p:txBody>
      </p:sp>
      <p:pic>
        <p:nvPicPr>
          <p:cNvPr id="140" name="Google Shape;140;p20"/>
          <p:cNvPicPr preferRelativeResize="0"/>
          <p:nvPr/>
        </p:nvPicPr>
        <p:blipFill rotWithShape="1">
          <a:blip r:embed="rId3">
            <a:alphaModFix/>
          </a:blip>
          <a:srcRect/>
          <a:stretch/>
        </p:blipFill>
        <p:spPr>
          <a:xfrm>
            <a:off x="5108728" y="1592637"/>
            <a:ext cx="6315764" cy="4767893"/>
          </a:xfrm>
          <a:prstGeom prst="rect">
            <a:avLst/>
          </a:prstGeom>
          <a:noFill/>
          <a:ln>
            <a:noFill/>
          </a:ln>
        </p:spPr>
      </p:pic>
      <p:sp>
        <p:nvSpPr>
          <p:cNvPr id="141" name="Google Shape;141;p20"/>
          <p:cNvSpPr txBox="1"/>
          <p:nvPr/>
        </p:nvSpPr>
        <p:spPr>
          <a:xfrm>
            <a:off x="592157" y="398318"/>
            <a:ext cx="980776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Arial Rounded"/>
                <a:ea typeface="Arial Rounded"/>
                <a:cs typeface="Arial Rounded"/>
                <a:sym typeface="Arial Rounded"/>
              </a:rPr>
              <a:t>Experiment or Activity 2</a:t>
            </a:r>
            <a:endParaRPr sz="6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297425" y="227473"/>
            <a:ext cx="117765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Let’s learn about one decomposer, an earthworm</a:t>
            </a:r>
            <a:endParaRPr/>
          </a:p>
        </p:txBody>
      </p:sp>
      <p:pic>
        <p:nvPicPr>
          <p:cNvPr id="147" name="Google Shape;147;p21" descr="Earthworms are found all over the world. This video discusses some earthworm facts and facts about earthworms you might not even know! Earthworms are annelids meaning they have ringed segments surrounding their bodies. The rings have tiny, hair-like structures that act like little legs to push them through the ground. There are thousands of earthworm species. Some live in topsoil and others live deep underground. Earthworms are hermaphroditic thought they often need a partner in order to reproduce. Both worms from a mating pair produce fertilized eggs.&#10;&#10;Scientific Name: errestrial species of suborder: Crassiclitellata and/or class: Clitellata&#10;Range: worldwide&#10;Size: 1 inch (2.54cm) to over 1 foot (30.5cm)&#10;Diet: soil, fungi, decaying leaves, small invertebrates&#10;Lifespan: some up to ten years, but many others never reach this age&#10;&#10;✨ Animal Fact Files Patreon Supporters get early access to videos, get their video requests moved to the top of our request list, and more! ✨&#10;👉 https://www.patreon.com/animalfactfiles&#10;&#10;You can learn more on:&#10;Twitter - https://twitter.com/animalfactfiles&#10;Facebook - https://facebook.com/animalfactfiles&#10;&#10;---&#10;Earthworm ON SIDEWALK 0:00&#10;Earthworm SPECIES AND TYPES 0:22&#10;Earthworm MUCUS 0:49&#10;Earthworm SIZE 1:17&#10;Earthworm DIET 1:35&#10;Earthworm APPEARANCE 1:49&#10;Earthworm UNDERWATER 2:12&#10;Earthworm MATING 2:31&#10;Earthworm LIFE CYCLE 2:51&#10;Earthworm PREDATORS 3:24&#10;Earthworm CUT IN HALF 3:48&#10;Thanks / Outro 4:09&#10;---&#10;&#10;&#10;Image and Video Credits:&#10;Justin Schaeffer - https://vimeo.com/39602505&#10;Chih-Han Chang - https://flickr.com/photos/serc_biodiversity/13609070655&#10;Nesnad - https://commons.wikimedia.org/wiki/File:Earthworm_-_tokyo_area_-_May_6_2021.webm&#10;Syrio - https://commons.wikimedia.org/wiki/File:Earthworm_moving.webm&#10;The.unexpected.bob - https://commons.wikimedia.org/wiki/File:Regenwurm_-_Bewegung_im_Erdreich.ogv&#10;Ejhoekstra - https://commons.wikimedia.org/wiki/File:EJH_earthworm_with_eggs.jpg&#10;Katja Schulz - https://www.flickr.com/photos/treegrow/29814204057 ; https://flickr.com/photos/treegrow/29814203807&#10;&#10;Research Credits:&#10;https://www.itis.gov/servlet/SingleRpt/SingleRpt?search_topic=TSN&amp;search_value=974256#null&#10;http://www.marinespecies.org/aphia.php?p=taxdetails&amp;id=468018&#10;https://www.ecospark.ca/aquatic-earthworm&#10;https://en.wikipedia.org/wiki/Ice_worm&#10;https://extension.psu.edu/earthworms&#10;https://www.sciencelearn.org.nz/resources/17-earthworm-adaptations&#10;https://uwm.edu/field-station/earthworms-enhanced&#10;https://www.google.com/books/edition/The_Life_Cycle_of_an_Earthworm/US3TW19V0S8C&#10;https://entnemdept.ufl.edu/creatures/MISC/MISC/Earthworm.htm&#10;http://kids.nationalgeographic.com/animals/earthworm/#earthworm_1_closeup.jpg&#10;http://www.ecowatch.com/10-interesting-facts-about-earthworms-1881871982.html &#10;http://news.nationalgeographic.com/2016/11/earthworms-england-largest-heaviest/ &#10;http://www.sas.upenn.edu/~rlenet/Earthworms.html &#10;http://www.nationalgeographic.com/animals/invertebrates/c/common-earthworm/ &#10;http://animals.mom.me/list-types-earthworms-6416.html &#10;http://www.livescience.com/38371-two-worms-worm-cut-in-half.html&#10;http://www.washingtonpost.com/wp-srv/special/metro/urban-jungle/pages/130604.html &#10;https://blog.nwf.org/2014/02/ten-things-to-know-about-earthworms/&#10;https://www.youtube.com/watch?v=l-zc_1vjLnI&#10;https://www.youtube.com/watch?v=uFKaD6NFjDQ&#10;https://www.youtube.com/watch?v=V4zhogVAuqc&#10;&#10;#animalfactfiles&#10;#earthwormfacts&#10;#earthworm" title="Earthworm Facts: FACTS about EARTHWORMS | Animal Fact Files">
            <a:hlinkClick r:id="rId3"/>
          </p:cNvPr>
          <p:cNvPicPr preferRelativeResize="0"/>
          <p:nvPr/>
        </p:nvPicPr>
        <p:blipFill>
          <a:blip r:embed="rId4">
            <a:alphaModFix/>
          </a:blip>
          <a:stretch>
            <a:fillRect/>
          </a:stretch>
        </p:blipFill>
        <p:spPr>
          <a:xfrm>
            <a:off x="2779862" y="1553020"/>
            <a:ext cx="6632275" cy="4974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217</Words>
  <Application>Microsoft Office PowerPoint</Application>
  <PresentationFormat>Widescreen</PresentationFormat>
  <Paragraphs>27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Rounded</vt:lpstr>
      <vt:lpstr>Calibri</vt:lpstr>
      <vt:lpstr>Office Theme</vt:lpstr>
      <vt:lpstr>Mattos Science Magnet Docent Program</vt:lpstr>
      <vt:lpstr>Working on the food chain</vt:lpstr>
      <vt:lpstr>Today we focus on one part of the food chain, the decomposers</vt:lpstr>
      <vt:lpstr>We need decomposers to convert organic matter; some are microscopic and others are larger</vt:lpstr>
      <vt:lpstr>Decomposers – Cool vs Hot</vt:lpstr>
      <vt:lpstr>Actinomycetes—very small decomposer  They are thermophilic (heat producing)</vt:lpstr>
      <vt:lpstr>Experiment or Activity 1</vt:lpstr>
      <vt:lpstr>  Use plastic models to study the decomposer food web  Some decomposers eat the dead material while others are predators</vt:lpstr>
      <vt:lpstr>Let’s learn about one decomposer, an earthworm</vt:lpstr>
      <vt:lpstr>Experiment or 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blueford</dc:creator>
  <cp:lastModifiedBy>Joyce Blueford</cp:lastModifiedBy>
  <cp:revision>4</cp:revision>
  <dcterms:modified xsi:type="dcterms:W3CDTF">2024-07-21T00:24:47Z</dcterms:modified>
</cp:coreProperties>
</file>