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Roboto" panose="02000000000000000000"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665058ef6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2665058ef6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202124"/>
                </a:solidFill>
                <a:latin typeface="Roboto"/>
                <a:ea typeface="Roboto"/>
                <a:cs typeface="Roboto"/>
                <a:sym typeface="Roboto"/>
              </a:rPr>
              <a:t>During the June solstice, the north pole is tipped directly toward the sun, causing the day in the Southern Hemisphere to be shorter. The sun reaches its northernmost position at the Tropic of Cancer, reversing direction towards the south from thereon.</a:t>
            </a:r>
            <a:endParaRPr/>
          </a:p>
        </p:txBody>
      </p:sp>
      <p:sp>
        <p:nvSpPr>
          <p:cNvPr id="182" name="Google Shape;18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665058ef6f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2665058ef6f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b19e053848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b19e053848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g2b19e053848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665058ef6f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2665058ef6f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6.gif"/><Relationship Id="rId4" Type="http://schemas.openxmlformats.org/officeDocument/2006/relationships/image" Target="../media/image11.gif"/></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8.gif"/><Relationship Id="rId4" Type="http://schemas.openxmlformats.org/officeDocument/2006/relationships/image" Target="../media/image6.gif"/></Relationships>
</file>

<file path=ppt/slides/_rels/slide16.xml.rels><?xml version="1.0" encoding="UTF-8" standalone="yes"?>
<Relationships xmlns="http://schemas.openxmlformats.org/package/2006/relationships"><Relationship Id="rId3" Type="http://schemas.openxmlformats.org/officeDocument/2006/relationships/hyperlink" Target="https://www.msnucleus.org/membership/ngss/first_ngss/01day_night.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www.youtube.com/watch?v=vXjFJe5i-1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idx="4294967295"/>
          </p:nvPr>
        </p:nvSpPr>
        <p:spPr>
          <a:xfrm>
            <a:off x="3035525" y="911744"/>
            <a:ext cx="8472000" cy="1655700"/>
          </a:xfrm>
          <a:prstGeom prst="rect">
            <a:avLst/>
          </a:prstGeom>
          <a:noFill/>
          <a:ln>
            <a:noFill/>
          </a:ln>
        </p:spPr>
        <p:txBody>
          <a:bodyPr spcFirstLastPara="1" wrap="square" lIns="45700" tIns="45700" rIns="45700" bIns="45700" anchor="b" anchorCtr="0">
            <a:normAutofit/>
          </a:bodyPr>
          <a:lstStyle/>
          <a:p>
            <a:pPr marL="0" marR="0" lvl="0" indent="0" algn="ctr" rtl="0">
              <a:lnSpc>
                <a:spcPct val="90000"/>
              </a:lnSpc>
              <a:spcBef>
                <a:spcPts val="0"/>
              </a:spcBef>
              <a:spcAft>
                <a:spcPts val="0"/>
              </a:spcAft>
              <a:buClr>
                <a:srgbClr val="FF0000"/>
              </a:buClr>
              <a:buSzPts val="5400"/>
              <a:buFont typeface="Arial Rounded"/>
              <a:buNone/>
            </a:pPr>
            <a:r>
              <a:rPr lang="en-US" sz="5400" b="1" i="0" u="none" strike="noStrike" cap="none">
                <a:solidFill>
                  <a:srgbClr val="FF0000"/>
                </a:solidFill>
                <a:latin typeface="Arial Rounded"/>
                <a:ea typeface="Arial Rounded"/>
                <a:cs typeface="Arial Rounded"/>
                <a:sym typeface="Arial Rounded"/>
              </a:rPr>
              <a:t>Mattos Science Magnet</a:t>
            </a:r>
            <a:br>
              <a:rPr lang="en-US" sz="5400" b="1" i="0" u="none" strike="noStrike" cap="none">
                <a:solidFill>
                  <a:srgbClr val="FF0000"/>
                </a:solidFill>
                <a:latin typeface="Arial Rounded"/>
                <a:ea typeface="Arial Rounded"/>
                <a:cs typeface="Arial Rounded"/>
                <a:sym typeface="Arial Rounded"/>
              </a:rPr>
            </a:br>
            <a:r>
              <a:rPr lang="en-US" sz="5400" b="1" i="0" u="none" strike="noStrike" cap="none">
                <a:solidFill>
                  <a:srgbClr val="FF0000"/>
                </a:solidFill>
                <a:latin typeface="Arial Rounded"/>
                <a:ea typeface="Arial Rounded"/>
                <a:cs typeface="Arial Rounded"/>
                <a:sym typeface="Arial Rounded"/>
              </a:rPr>
              <a:t>Docent Program</a:t>
            </a:r>
            <a:endParaRPr sz="4400" b="1" i="0" u="none" strike="noStrike" cap="none">
              <a:solidFill>
                <a:schemeClr val="dk1"/>
              </a:solidFill>
              <a:latin typeface="Arial Rounded"/>
              <a:ea typeface="Arial Rounded"/>
              <a:cs typeface="Arial Rounded"/>
              <a:sym typeface="Arial Rounded"/>
            </a:endParaRPr>
          </a:p>
        </p:txBody>
      </p:sp>
      <p:sp>
        <p:nvSpPr>
          <p:cNvPr id="89" name="Google Shape;89;p13"/>
          <p:cNvSpPr txBox="1">
            <a:spLocks noGrp="1"/>
          </p:cNvSpPr>
          <p:nvPr>
            <p:ph type="subTitle" idx="4294967295"/>
          </p:nvPr>
        </p:nvSpPr>
        <p:spPr>
          <a:xfrm>
            <a:off x="749411" y="2893210"/>
            <a:ext cx="10758114" cy="2333517"/>
          </a:xfrm>
          <a:prstGeom prst="rect">
            <a:avLst/>
          </a:prstGeom>
          <a:noFill/>
          <a:ln>
            <a:noFill/>
          </a:ln>
        </p:spPr>
        <p:txBody>
          <a:bodyPr spcFirstLastPara="1" wrap="square" lIns="45700" tIns="45700" rIns="45700" bIns="45700" anchor="t" anchorCtr="0">
            <a:normAutofit lnSpcReduction="10000"/>
          </a:bodyPr>
          <a:lstStyle/>
          <a:p>
            <a:pPr marL="0" marR="0" lvl="0" indent="0" algn="ctr" rtl="0">
              <a:lnSpc>
                <a:spcPct val="90000"/>
              </a:lnSpc>
              <a:spcBef>
                <a:spcPts val="1000"/>
              </a:spcBef>
              <a:spcAft>
                <a:spcPts val="0"/>
              </a:spcAft>
              <a:buClr>
                <a:srgbClr val="000000"/>
              </a:buClr>
              <a:buSzPts val="4000"/>
              <a:buFont typeface="Arial"/>
              <a:buNone/>
            </a:pPr>
            <a:r>
              <a:rPr lang="en-US" sz="4000" b="1" dirty="0">
                <a:solidFill>
                  <a:srgbClr val="000000"/>
                </a:solidFill>
                <a:latin typeface="Arial Rounded"/>
                <a:ea typeface="Arial Rounded"/>
                <a:cs typeface="Arial Rounded"/>
                <a:sym typeface="Arial Rounded"/>
              </a:rPr>
              <a:t>First </a:t>
            </a:r>
            <a:r>
              <a:rPr lang="en-US" sz="4000" b="1" i="0" u="none" strike="noStrike" cap="none" dirty="0">
                <a:solidFill>
                  <a:srgbClr val="000000"/>
                </a:solidFill>
                <a:latin typeface="Arial Rounded"/>
                <a:ea typeface="Arial Rounded"/>
                <a:cs typeface="Arial Rounded"/>
                <a:sym typeface="Arial Rounded"/>
              </a:rPr>
              <a:t>grade  </a:t>
            </a:r>
            <a:endParaRPr dirty="0"/>
          </a:p>
          <a:p>
            <a:pPr marL="0" marR="0" lvl="0" indent="0" algn="ctr" rtl="0">
              <a:lnSpc>
                <a:spcPct val="90000"/>
              </a:lnSpc>
              <a:spcBef>
                <a:spcPts val="1000"/>
              </a:spcBef>
              <a:spcAft>
                <a:spcPts val="0"/>
              </a:spcAft>
              <a:buClr>
                <a:srgbClr val="000000"/>
              </a:buClr>
              <a:buSzPts val="4000"/>
              <a:buFont typeface="Arial"/>
              <a:buNone/>
            </a:pPr>
            <a:r>
              <a:rPr lang="en-US" sz="4000" b="1" i="0" u="none" strike="noStrike" cap="none" dirty="0">
                <a:solidFill>
                  <a:srgbClr val="000000"/>
                </a:solidFill>
                <a:latin typeface="Arial Rounded"/>
                <a:ea typeface="Arial Rounded"/>
                <a:cs typeface="Arial Rounded"/>
                <a:sym typeface="Arial Rounded"/>
              </a:rPr>
              <a:t>Lesson 5.  Exploring night/day, the year and seasons</a:t>
            </a:r>
            <a:endParaRPr dirty="0"/>
          </a:p>
          <a:p>
            <a:pPr marL="0" marR="0" lvl="0" indent="0" algn="ctr" rtl="0">
              <a:lnSpc>
                <a:spcPct val="90000"/>
              </a:lnSpc>
              <a:spcBef>
                <a:spcPts val="100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Comparing rotation and revolution and Earth’s tilt on its axis</a:t>
            </a:r>
            <a:endParaRPr sz="2000" b="0" i="0" u="none" strike="noStrike" cap="none" dirty="0">
              <a:solidFill>
                <a:srgbClr val="000000"/>
              </a:solidFill>
              <a:latin typeface="Arial"/>
              <a:ea typeface="Arial"/>
              <a:cs typeface="Arial"/>
              <a:sym typeface="Arial"/>
            </a:endParaRPr>
          </a:p>
        </p:txBody>
      </p:sp>
      <p:pic>
        <p:nvPicPr>
          <p:cNvPr id="91" name="Google Shape;91;p13"/>
          <p:cNvPicPr preferRelativeResize="0"/>
          <p:nvPr/>
        </p:nvPicPr>
        <p:blipFill rotWithShape="1">
          <a:blip r:embed="rId3">
            <a:alphaModFix/>
          </a:blip>
          <a:srcRect/>
          <a:stretch/>
        </p:blipFill>
        <p:spPr>
          <a:xfrm>
            <a:off x="303276" y="585978"/>
            <a:ext cx="2886075" cy="1803797"/>
          </a:xfrm>
          <a:prstGeom prst="rect">
            <a:avLst/>
          </a:prstGeom>
          <a:noFill/>
          <a:ln>
            <a:noFill/>
          </a:ln>
        </p:spPr>
      </p:pic>
      <p:sp>
        <p:nvSpPr>
          <p:cNvPr id="2" name="TextBox 1">
            <a:extLst>
              <a:ext uri="{FF2B5EF4-FFF2-40B4-BE49-F238E27FC236}">
                <a16:creationId xmlns:a16="http://schemas.microsoft.com/office/drawing/2014/main" id="{F0A93FBB-8A78-6C01-FF9C-15D5F97EC27E}"/>
              </a:ext>
            </a:extLst>
          </p:cNvPr>
          <p:cNvSpPr txBox="1"/>
          <p:nvPr/>
        </p:nvSpPr>
        <p:spPr>
          <a:xfrm>
            <a:off x="8394095" y="5593003"/>
            <a:ext cx="3230711"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br>
              <a:rPr lang="en-US" dirty="0"/>
            </a:br>
            <a:r>
              <a:rPr lang="en-US" dirty="0"/>
              <a:t>Math Science Nucleus © 2024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2" descr="23 Best ☑️ Successful Forex Trading Strategies (Updated 2023)"/>
          <p:cNvPicPr preferRelativeResize="0"/>
          <p:nvPr/>
        </p:nvPicPr>
        <p:blipFill rotWithShape="1">
          <a:blip r:embed="rId3">
            <a:alphaModFix/>
          </a:blip>
          <a:srcRect/>
          <a:stretch/>
        </p:blipFill>
        <p:spPr>
          <a:xfrm>
            <a:off x="6537829" y="344269"/>
            <a:ext cx="5452623" cy="2919425"/>
          </a:xfrm>
          <a:prstGeom prst="rect">
            <a:avLst/>
          </a:prstGeom>
          <a:noFill/>
          <a:ln>
            <a:noFill/>
          </a:ln>
        </p:spPr>
      </p:pic>
      <p:pic>
        <p:nvPicPr>
          <p:cNvPr id="159" name="Google Shape;159;p22" descr="Italo Calvino – The Distance of the Moon | Genius"/>
          <p:cNvPicPr preferRelativeResize="0"/>
          <p:nvPr/>
        </p:nvPicPr>
        <p:blipFill rotWithShape="1">
          <a:blip r:embed="rId4">
            <a:alphaModFix/>
          </a:blip>
          <a:srcRect/>
          <a:stretch/>
        </p:blipFill>
        <p:spPr>
          <a:xfrm>
            <a:off x="3334671" y="3723337"/>
            <a:ext cx="4916702" cy="2919426"/>
          </a:xfrm>
          <a:prstGeom prst="rect">
            <a:avLst/>
          </a:prstGeom>
          <a:noFill/>
          <a:ln>
            <a:noFill/>
          </a:ln>
        </p:spPr>
      </p:pic>
      <p:sp>
        <p:nvSpPr>
          <p:cNvPr id="160" name="Google Shape;160;p22"/>
          <p:cNvSpPr txBox="1"/>
          <p:nvPr/>
        </p:nvSpPr>
        <p:spPr>
          <a:xfrm>
            <a:off x="201548" y="309991"/>
            <a:ext cx="6266247" cy="36933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Arial Rounded"/>
                <a:ea typeface="Arial Rounded"/>
                <a:cs typeface="Arial Rounded"/>
                <a:sym typeface="Arial Rounded"/>
              </a:rPr>
              <a:t>Seasons--</a:t>
            </a:r>
            <a:r>
              <a:rPr lang="en-US" sz="4000" b="1">
                <a:solidFill>
                  <a:schemeClr val="dk1"/>
                </a:solidFill>
                <a:latin typeface="Arial Rounded"/>
                <a:ea typeface="Arial Rounded"/>
                <a:cs typeface="Arial Rounded"/>
                <a:sym typeface="Arial Rounded"/>
              </a:rPr>
              <a:t>The Earth’s tilt explains why we have </a:t>
            </a:r>
            <a:r>
              <a:rPr lang="en-US" sz="4000" b="1" u="sng">
                <a:solidFill>
                  <a:schemeClr val="dk1"/>
                </a:solidFill>
                <a:latin typeface="Arial Rounded"/>
                <a:ea typeface="Arial Rounded"/>
                <a:cs typeface="Arial Rounded"/>
                <a:sym typeface="Arial Rounded"/>
              </a:rPr>
              <a:t>seasons</a:t>
            </a:r>
            <a:r>
              <a:rPr lang="en-US" sz="4000" b="1">
                <a:solidFill>
                  <a:schemeClr val="dk1"/>
                </a:solidFill>
                <a:latin typeface="Arial Rounded"/>
                <a:ea typeface="Arial Rounded"/>
                <a:cs typeface="Arial Rounded"/>
                <a:sym typeface="Arial Rounded"/>
              </a:rPr>
              <a:t> – </a:t>
            </a:r>
            <a:endParaRPr/>
          </a:p>
          <a:p>
            <a:pPr marL="0" marR="0" lvl="0" indent="0" algn="l" rtl="0">
              <a:spcBef>
                <a:spcPts val="0"/>
              </a:spcBef>
              <a:spcAft>
                <a:spcPts val="0"/>
              </a:spcAft>
              <a:buNone/>
            </a:pPr>
            <a:r>
              <a:rPr lang="en-US" sz="2800" b="1">
                <a:solidFill>
                  <a:schemeClr val="dk1"/>
                </a:solidFill>
                <a:latin typeface="Arial Rounded"/>
                <a:ea typeface="Arial Rounded"/>
                <a:cs typeface="Arial Rounded"/>
                <a:sym typeface="Arial Rounded"/>
              </a:rPr>
              <a:t>What are the 4 seasons?</a:t>
            </a:r>
            <a:endParaRPr/>
          </a:p>
          <a:p>
            <a:pPr marL="0" marR="0" lvl="0" indent="0" algn="l" rtl="0">
              <a:spcBef>
                <a:spcPts val="0"/>
              </a:spcBef>
              <a:spcAft>
                <a:spcPts val="0"/>
              </a:spcAft>
              <a:buNone/>
            </a:pPr>
            <a:r>
              <a:rPr lang="en-US" sz="2800" b="1">
                <a:solidFill>
                  <a:schemeClr val="dk1"/>
                </a:solidFill>
                <a:latin typeface="Arial Rounded"/>
                <a:ea typeface="Arial Rounded"/>
                <a:cs typeface="Arial Rounded"/>
                <a:sym typeface="Arial Rounded"/>
              </a:rPr>
              <a:t>Which is the coldest season?</a:t>
            </a:r>
            <a:endParaRPr/>
          </a:p>
          <a:p>
            <a:pPr marL="0" marR="0" lvl="0" indent="0" algn="l" rtl="0">
              <a:spcBef>
                <a:spcPts val="0"/>
              </a:spcBef>
              <a:spcAft>
                <a:spcPts val="0"/>
              </a:spcAft>
              <a:buNone/>
            </a:pPr>
            <a:r>
              <a:rPr lang="en-US" sz="2800" b="1">
                <a:solidFill>
                  <a:schemeClr val="dk1"/>
                </a:solidFill>
                <a:latin typeface="Arial Rounded"/>
                <a:ea typeface="Arial Rounded"/>
                <a:cs typeface="Arial Rounded"/>
                <a:sym typeface="Arial Rounded"/>
              </a:rPr>
              <a:t>Which is the hottest season?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22"/>
          <p:cNvSpPr txBox="1"/>
          <p:nvPr/>
        </p:nvSpPr>
        <p:spPr>
          <a:xfrm>
            <a:off x="8938726" y="4582886"/>
            <a:ext cx="275253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Axis away from Sun</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Shorter days of sunlight</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Longer shadows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Cooler weather</a:t>
            </a:r>
            <a:endParaRPr/>
          </a:p>
        </p:txBody>
      </p:sp>
      <p:sp>
        <p:nvSpPr>
          <p:cNvPr id="162" name="Google Shape;162;p22"/>
          <p:cNvSpPr txBox="1"/>
          <p:nvPr/>
        </p:nvSpPr>
        <p:spPr>
          <a:xfrm>
            <a:off x="348875" y="4582886"/>
            <a:ext cx="2985900" cy="12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Axis towards the Sun</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Longer days of sunlight</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Shorter shadows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Warmer weather</a:t>
            </a:r>
            <a:endParaRPr/>
          </a:p>
        </p:txBody>
      </p:sp>
      <p:pic>
        <p:nvPicPr>
          <p:cNvPr id="163" name="Google Shape;163;p22" descr="Solar System Flashcards Quizlet"/>
          <p:cNvPicPr preferRelativeResize="0"/>
          <p:nvPr/>
        </p:nvPicPr>
        <p:blipFill rotWithShape="1">
          <a:blip r:embed="rId5">
            <a:alphaModFix/>
          </a:blip>
          <a:srcRect/>
          <a:stretch/>
        </p:blipFill>
        <p:spPr>
          <a:xfrm>
            <a:off x="3243943" y="3743867"/>
            <a:ext cx="5007430" cy="297441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p:nvPr/>
        </p:nvSpPr>
        <p:spPr>
          <a:xfrm>
            <a:off x="587829" y="326571"/>
            <a:ext cx="11027100" cy="2616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Arial Rounded"/>
                <a:ea typeface="Arial Rounded"/>
                <a:cs typeface="Arial Rounded"/>
                <a:sym typeface="Arial Rounded"/>
              </a:rPr>
              <a:t>Activity 5 – Model the seasons</a:t>
            </a:r>
            <a:endParaRPr/>
          </a:p>
          <a:p>
            <a:pPr marL="0" marR="0" lvl="0" indent="0" algn="l" rtl="0">
              <a:spcBef>
                <a:spcPts val="0"/>
              </a:spcBef>
              <a:spcAft>
                <a:spcPts val="0"/>
              </a:spcAft>
              <a:buNone/>
            </a:pPr>
            <a:endParaRPr sz="24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r>
              <a:rPr lang="en-US" sz="2400" b="1">
                <a:solidFill>
                  <a:schemeClr val="dk1"/>
                </a:solidFill>
                <a:latin typeface="Arial Rounded"/>
                <a:ea typeface="Arial Rounded"/>
                <a:cs typeface="Arial Rounded"/>
                <a:sym typeface="Arial Rounded"/>
              </a:rPr>
              <a:t>The light is more direct (hotter) when the axis faces the light like in summer and less direct (colder) when</a:t>
            </a:r>
            <a:r>
              <a:rPr lang="en-US" sz="2400"/>
              <a:t> </a:t>
            </a:r>
            <a:r>
              <a:rPr lang="en-US" sz="2400" b="1">
                <a:solidFill>
                  <a:schemeClr val="dk1"/>
                </a:solidFill>
                <a:latin typeface="Arial Rounded"/>
                <a:ea typeface="Arial Rounded"/>
                <a:cs typeface="Arial Rounded"/>
                <a:sym typeface="Arial Rounded"/>
              </a:rPr>
              <a:t>the axis faces away. </a:t>
            </a:r>
            <a:endParaRPr sz="24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endParaRPr sz="24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r>
              <a:rPr lang="en-US" sz="2400" b="1">
                <a:solidFill>
                  <a:schemeClr val="dk1"/>
                </a:solidFill>
                <a:latin typeface="Arial Rounded"/>
                <a:ea typeface="Arial Rounded"/>
                <a:cs typeface="Arial Rounded"/>
                <a:sym typeface="Arial Rounded"/>
              </a:rPr>
              <a:t>Use your flashlight on the earthball. </a:t>
            </a:r>
            <a:endParaRPr sz="2400"/>
          </a:p>
        </p:txBody>
      </p:sp>
      <p:pic>
        <p:nvPicPr>
          <p:cNvPr id="169" name="Google Shape;169;p23"/>
          <p:cNvPicPr preferRelativeResize="0"/>
          <p:nvPr/>
        </p:nvPicPr>
        <p:blipFill rotWithShape="1">
          <a:blip r:embed="rId3">
            <a:alphaModFix/>
          </a:blip>
          <a:srcRect/>
          <a:stretch/>
        </p:blipFill>
        <p:spPr>
          <a:xfrm>
            <a:off x="4112985" y="3420879"/>
            <a:ext cx="3966029" cy="29745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4" descr="Illustration of a dispersed beam of light using a flashlight"/>
          <p:cNvPicPr preferRelativeResize="0">
            <a:picLocks noGrp="1"/>
          </p:cNvPicPr>
          <p:nvPr>
            <p:ph type="body" idx="1"/>
          </p:nvPr>
        </p:nvPicPr>
        <p:blipFill rotWithShape="1">
          <a:blip r:embed="rId3">
            <a:alphaModFix/>
          </a:blip>
          <a:srcRect/>
          <a:stretch/>
        </p:blipFill>
        <p:spPr>
          <a:xfrm>
            <a:off x="4245429" y="1923482"/>
            <a:ext cx="6651300" cy="3824400"/>
          </a:xfrm>
          <a:prstGeom prst="rect">
            <a:avLst/>
          </a:prstGeom>
          <a:noFill/>
          <a:ln>
            <a:noFill/>
          </a:ln>
        </p:spPr>
      </p:pic>
      <p:sp>
        <p:nvSpPr>
          <p:cNvPr id="175" name="Google Shape;175;p24"/>
          <p:cNvSpPr txBox="1"/>
          <p:nvPr/>
        </p:nvSpPr>
        <p:spPr>
          <a:xfrm>
            <a:off x="7837715" y="5747905"/>
            <a:ext cx="28737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Winter shadows are long and the light is more spread out and feels weaker</a:t>
            </a:r>
            <a:endParaRPr/>
          </a:p>
        </p:txBody>
      </p:sp>
      <p:sp>
        <p:nvSpPr>
          <p:cNvPr id="176" name="Google Shape;176;p24"/>
          <p:cNvSpPr txBox="1"/>
          <p:nvPr/>
        </p:nvSpPr>
        <p:spPr>
          <a:xfrm>
            <a:off x="4245429" y="5780810"/>
            <a:ext cx="30480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Summer shadows are short and light is more direct and gets hotter</a:t>
            </a:r>
            <a:endParaRPr/>
          </a:p>
        </p:txBody>
      </p:sp>
      <p:sp>
        <p:nvSpPr>
          <p:cNvPr id="177" name="Google Shape;177;p24"/>
          <p:cNvSpPr txBox="1"/>
          <p:nvPr/>
        </p:nvSpPr>
        <p:spPr>
          <a:xfrm>
            <a:off x="533400" y="2177143"/>
            <a:ext cx="3352800" cy="4155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Use your flashlight to practice making the sun straight up and down and on a tilt over an object.</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When is the light brighter?</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Which makes shorter shadows and which makes longer shadows?</a:t>
            </a:r>
            <a:endParaRPr/>
          </a:p>
        </p:txBody>
      </p:sp>
      <p:sp>
        <p:nvSpPr>
          <p:cNvPr id="178" name="Google Shape;178;p24"/>
          <p:cNvSpPr txBox="1"/>
          <p:nvPr/>
        </p:nvSpPr>
        <p:spPr>
          <a:xfrm>
            <a:off x="587829" y="326571"/>
            <a:ext cx="11027100" cy="1508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Arial Rounded"/>
                <a:ea typeface="Arial Rounded"/>
                <a:cs typeface="Arial Rounded"/>
                <a:sym typeface="Arial Rounded"/>
              </a:rPr>
              <a:t>Activity 6</a:t>
            </a:r>
            <a:endParaRPr/>
          </a:p>
          <a:p>
            <a:pPr marL="0" marR="0" lvl="0" indent="0" algn="l" rtl="0">
              <a:spcBef>
                <a:spcPts val="0"/>
              </a:spcBef>
              <a:spcAft>
                <a:spcPts val="0"/>
              </a:spcAft>
              <a:buNone/>
            </a:pPr>
            <a:endParaRPr sz="24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r>
              <a:rPr lang="en-US" sz="2400" b="1">
                <a:solidFill>
                  <a:schemeClr val="dk1"/>
                </a:solidFill>
                <a:latin typeface="Arial Rounded"/>
                <a:ea typeface="Arial Rounded"/>
                <a:cs typeface="Arial Rounded"/>
                <a:sym typeface="Arial Rounded"/>
              </a:rPr>
              <a:t>Look at the difference in the light when it is straight on or at a tilt.</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875522" y="212725"/>
            <a:ext cx="8638592"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Rounded"/>
              <a:buNone/>
            </a:pPr>
            <a:r>
              <a:rPr lang="en-US" b="1">
                <a:latin typeface="Arial Rounded"/>
                <a:ea typeface="Arial Rounded"/>
                <a:cs typeface="Arial Rounded"/>
                <a:sym typeface="Arial Rounded"/>
              </a:rPr>
              <a:t>The Earth’s tilt explains changing shadow length during the year.  </a:t>
            </a:r>
            <a:endParaRPr/>
          </a:p>
        </p:txBody>
      </p:sp>
      <p:sp>
        <p:nvSpPr>
          <p:cNvPr id="185" name="Google Shape;185;p25"/>
          <p:cNvSpPr txBox="1">
            <a:spLocks noGrp="1"/>
          </p:cNvSpPr>
          <p:nvPr>
            <p:ph type="body" idx="1"/>
          </p:nvPr>
        </p:nvSpPr>
        <p:spPr>
          <a:xfrm>
            <a:off x="360262" y="1882237"/>
            <a:ext cx="3555900" cy="43512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a:t>Summer solstice, Sun is high in sky</a:t>
            </a:r>
            <a:endParaRPr/>
          </a:p>
          <a:p>
            <a:pPr marL="228600" lvl="0" indent="-228600" algn="l" rtl="0">
              <a:lnSpc>
                <a:spcPct val="90000"/>
              </a:lnSpc>
              <a:spcBef>
                <a:spcPts val="1000"/>
              </a:spcBef>
              <a:spcAft>
                <a:spcPts val="0"/>
              </a:spcAft>
              <a:buClr>
                <a:schemeClr val="dk1"/>
              </a:buClr>
              <a:buSzPts val="2800"/>
              <a:buChar char="•"/>
            </a:pPr>
            <a:r>
              <a:rPr lang="en-US"/>
              <a:t>Winter solstice, Sun is lowest in sky</a:t>
            </a:r>
            <a:endParaRPr/>
          </a:p>
          <a:p>
            <a:pPr marL="228600" lvl="0" indent="-228600" algn="l" rtl="0">
              <a:lnSpc>
                <a:spcPct val="90000"/>
              </a:lnSpc>
              <a:spcBef>
                <a:spcPts val="1000"/>
              </a:spcBef>
              <a:spcAft>
                <a:spcPts val="0"/>
              </a:spcAft>
              <a:buClr>
                <a:schemeClr val="dk1"/>
              </a:buClr>
              <a:buSzPts val="2800"/>
              <a:buChar char="•"/>
            </a:pPr>
            <a:r>
              <a:rPr lang="en-US"/>
              <a:t>In your long term project you are seeing longer shadows in the winter and shorter shadows in the fall and spring.</a:t>
            </a:r>
            <a:endParaRPr/>
          </a:p>
        </p:txBody>
      </p:sp>
      <p:pic>
        <p:nvPicPr>
          <p:cNvPr id="186" name="Google Shape;186;p25" descr="A picture containing text, plant&#10;&#10;Description automatically generated"/>
          <p:cNvPicPr preferRelativeResize="0"/>
          <p:nvPr/>
        </p:nvPicPr>
        <p:blipFill rotWithShape="1">
          <a:blip r:embed="rId3">
            <a:alphaModFix/>
          </a:blip>
          <a:srcRect/>
          <a:stretch/>
        </p:blipFill>
        <p:spPr>
          <a:xfrm>
            <a:off x="4063074" y="1882217"/>
            <a:ext cx="7884775" cy="443518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838200" y="365125"/>
            <a:ext cx="7554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Rounded"/>
              <a:buNone/>
            </a:pPr>
            <a:r>
              <a:rPr lang="en-US" b="1">
                <a:latin typeface="Arial Rounded"/>
                <a:ea typeface="Arial Rounded"/>
                <a:cs typeface="Arial Rounded"/>
                <a:sym typeface="Arial Rounded"/>
              </a:rPr>
              <a:t>REVIEW</a:t>
            </a:r>
            <a:endParaRPr/>
          </a:p>
        </p:txBody>
      </p:sp>
      <p:sp>
        <p:nvSpPr>
          <p:cNvPr id="192" name="Google Shape;192;p26"/>
          <p:cNvSpPr txBox="1">
            <a:spLocks noGrp="1"/>
          </p:cNvSpPr>
          <p:nvPr>
            <p:ph type="body" idx="1"/>
          </p:nvPr>
        </p:nvSpPr>
        <p:spPr>
          <a:xfrm>
            <a:off x="206829" y="1825852"/>
            <a:ext cx="10918371"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b="1">
              <a:latin typeface="Arial Rounded"/>
              <a:ea typeface="Arial Rounded"/>
              <a:cs typeface="Arial Rounded"/>
              <a:sym typeface="Arial Rounded"/>
            </a:endParaRPr>
          </a:p>
          <a:p>
            <a:pPr marL="0" lvl="0" indent="0" algn="l" rtl="0">
              <a:lnSpc>
                <a:spcPct val="90000"/>
              </a:lnSpc>
              <a:spcBef>
                <a:spcPts val="0"/>
              </a:spcBef>
              <a:spcAft>
                <a:spcPts val="0"/>
              </a:spcAft>
              <a:buClr>
                <a:schemeClr val="dk1"/>
              </a:buClr>
              <a:buSzPts val="2800"/>
              <a:buNone/>
            </a:pPr>
            <a:r>
              <a:rPr lang="en-US" b="1">
                <a:latin typeface="Arial Rounded"/>
                <a:ea typeface="Arial Rounded"/>
                <a:cs typeface="Arial Rounded"/>
                <a:sym typeface="Arial Rounded"/>
              </a:rPr>
              <a:t>1. The Earth’s </a:t>
            </a:r>
            <a:r>
              <a:rPr lang="en-US" b="1" u="sng">
                <a:latin typeface="Arial Rounded"/>
                <a:ea typeface="Arial Rounded"/>
                <a:cs typeface="Arial Rounded"/>
                <a:sym typeface="Arial Rounded"/>
              </a:rPr>
              <a:t>rotation</a:t>
            </a:r>
            <a:r>
              <a:rPr lang="en-US" b="1">
                <a:latin typeface="Arial Rounded"/>
                <a:ea typeface="Arial Rounded"/>
                <a:cs typeface="Arial Rounded"/>
                <a:sym typeface="Arial Rounded"/>
              </a:rPr>
              <a:t> causes _______ and _______ .</a:t>
            </a:r>
            <a:endParaRPr/>
          </a:p>
          <a:p>
            <a:pPr marL="0" lvl="0" indent="0" algn="l" rtl="0">
              <a:lnSpc>
                <a:spcPct val="90000"/>
              </a:lnSpc>
              <a:spcBef>
                <a:spcPts val="1000"/>
              </a:spcBef>
              <a:spcAft>
                <a:spcPts val="0"/>
              </a:spcAft>
              <a:buClr>
                <a:schemeClr val="dk1"/>
              </a:buClr>
              <a:buSzPts val="2800"/>
              <a:buNone/>
            </a:pPr>
            <a:endParaRPr b="1">
              <a:latin typeface="Arial Rounded"/>
              <a:ea typeface="Arial Rounded"/>
              <a:cs typeface="Arial Rounded"/>
              <a:sym typeface="Arial Rounded"/>
            </a:endParaRPr>
          </a:p>
          <a:p>
            <a:pPr marL="0" lvl="0" indent="0" algn="l" rtl="0">
              <a:lnSpc>
                <a:spcPct val="90000"/>
              </a:lnSpc>
              <a:spcBef>
                <a:spcPts val="1000"/>
              </a:spcBef>
              <a:spcAft>
                <a:spcPts val="0"/>
              </a:spcAft>
              <a:buClr>
                <a:schemeClr val="dk1"/>
              </a:buClr>
              <a:buSzPts val="2800"/>
              <a:buNone/>
            </a:pPr>
            <a:r>
              <a:rPr lang="en-US" b="1">
                <a:latin typeface="Arial Rounded"/>
                <a:ea typeface="Arial Rounded"/>
                <a:cs typeface="Arial Rounded"/>
                <a:sym typeface="Arial Rounded"/>
              </a:rPr>
              <a:t>2. The Earth’s </a:t>
            </a:r>
            <a:r>
              <a:rPr lang="en-US" b="1" u="sng">
                <a:latin typeface="Arial Rounded"/>
                <a:ea typeface="Arial Rounded"/>
                <a:cs typeface="Arial Rounded"/>
                <a:sym typeface="Arial Rounded"/>
              </a:rPr>
              <a:t>revolution</a:t>
            </a:r>
            <a:r>
              <a:rPr lang="en-US" b="1">
                <a:latin typeface="Arial Rounded"/>
                <a:ea typeface="Arial Rounded"/>
                <a:cs typeface="Arial Rounded"/>
                <a:sym typeface="Arial Rounded"/>
              </a:rPr>
              <a:t> around the sun is a ___________.</a:t>
            </a:r>
            <a:endParaRPr b="1">
              <a:latin typeface="Arial Rounded"/>
              <a:ea typeface="Arial Rounded"/>
              <a:cs typeface="Arial Rounded"/>
              <a:sym typeface="Arial Rounded"/>
            </a:endParaRPr>
          </a:p>
          <a:p>
            <a:pPr marL="0" lvl="0" indent="0" algn="l" rtl="0">
              <a:lnSpc>
                <a:spcPct val="90000"/>
              </a:lnSpc>
              <a:spcBef>
                <a:spcPts val="1000"/>
              </a:spcBef>
              <a:spcAft>
                <a:spcPts val="0"/>
              </a:spcAft>
              <a:buClr>
                <a:schemeClr val="dk1"/>
              </a:buClr>
              <a:buSzPts val="2800"/>
              <a:buNone/>
            </a:pPr>
            <a:endParaRPr b="1">
              <a:latin typeface="Arial Rounded"/>
              <a:ea typeface="Arial Rounded"/>
              <a:cs typeface="Arial Rounded"/>
              <a:sym typeface="Arial Rounded"/>
            </a:endParaRPr>
          </a:p>
          <a:p>
            <a:pPr marL="0" lvl="0" indent="0" algn="l" rtl="0">
              <a:lnSpc>
                <a:spcPct val="90000"/>
              </a:lnSpc>
              <a:spcBef>
                <a:spcPts val="1000"/>
              </a:spcBef>
              <a:spcAft>
                <a:spcPts val="0"/>
              </a:spcAft>
              <a:buClr>
                <a:schemeClr val="dk1"/>
              </a:buClr>
              <a:buSzPts val="2800"/>
              <a:buNone/>
            </a:pPr>
            <a:r>
              <a:rPr lang="en-US" b="1">
                <a:latin typeface="Arial Rounded"/>
                <a:ea typeface="Arial Rounded"/>
                <a:cs typeface="Arial Rounded"/>
                <a:sym typeface="Arial Rounded"/>
              </a:rPr>
              <a:t>3. The </a:t>
            </a:r>
            <a:r>
              <a:rPr lang="en-US" b="1" u="sng">
                <a:latin typeface="Arial Rounded"/>
                <a:ea typeface="Arial Rounded"/>
                <a:cs typeface="Arial Rounded"/>
                <a:sym typeface="Arial Rounded"/>
              </a:rPr>
              <a:t>tilt of the earth </a:t>
            </a:r>
            <a:endParaRPr b="1" u="sng">
              <a:latin typeface="Arial Rounded"/>
              <a:ea typeface="Arial Rounded"/>
              <a:cs typeface="Arial Rounded"/>
              <a:sym typeface="Arial Rounded"/>
            </a:endParaRPr>
          </a:p>
          <a:p>
            <a:pPr marL="0" lvl="0" indent="0" algn="l" rtl="0">
              <a:lnSpc>
                <a:spcPct val="90000"/>
              </a:lnSpc>
              <a:spcBef>
                <a:spcPts val="1000"/>
              </a:spcBef>
              <a:spcAft>
                <a:spcPts val="0"/>
              </a:spcAft>
              <a:buClr>
                <a:schemeClr val="dk1"/>
              </a:buClr>
              <a:buSzPts val="2800"/>
              <a:buNone/>
            </a:pPr>
            <a:r>
              <a:rPr lang="en-US" b="1">
                <a:latin typeface="Arial Rounded"/>
                <a:ea typeface="Arial Rounded"/>
                <a:cs typeface="Arial Rounded"/>
                <a:sym typeface="Arial Rounded"/>
              </a:rPr>
              <a:t>causes the __________.</a:t>
            </a:r>
            <a:endParaRPr/>
          </a:p>
        </p:txBody>
      </p:sp>
      <p:pic>
        <p:nvPicPr>
          <p:cNvPr id="193" name="Google Shape;193;p26" descr="Globe Earth GIF - Globe Earth Rotate - Discover &amp; Share GIFs"/>
          <p:cNvPicPr preferRelativeResize="0"/>
          <p:nvPr/>
        </p:nvPicPr>
        <p:blipFill rotWithShape="1">
          <a:blip r:embed="rId3">
            <a:alphaModFix/>
          </a:blip>
          <a:srcRect/>
          <a:stretch/>
        </p:blipFill>
        <p:spPr>
          <a:xfrm>
            <a:off x="9412526" y="411900"/>
            <a:ext cx="2273275" cy="2273275"/>
          </a:xfrm>
          <a:prstGeom prst="rect">
            <a:avLst/>
          </a:prstGeom>
          <a:noFill/>
          <a:ln>
            <a:noFill/>
          </a:ln>
        </p:spPr>
      </p:pic>
      <p:pic>
        <p:nvPicPr>
          <p:cNvPr id="194" name="Google Shape;194;p26" descr="11 przykładów siły polowej w życiu codziennym"/>
          <p:cNvPicPr preferRelativeResize="0"/>
          <p:nvPr/>
        </p:nvPicPr>
        <p:blipFill rotWithShape="1">
          <a:blip r:embed="rId4">
            <a:alphaModFix/>
          </a:blip>
          <a:srcRect/>
          <a:stretch/>
        </p:blipFill>
        <p:spPr>
          <a:xfrm>
            <a:off x="8392502" y="3786602"/>
            <a:ext cx="3527226" cy="1786400"/>
          </a:xfrm>
          <a:prstGeom prst="rect">
            <a:avLst/>
          </a:prstGeom>
          <a:noFill/>
          <a:ln>
            <a:noFill/>
          </a:ln>
        </p:spPr>
      </p:pic>
      <p:pic>
        <p:nvPicPr>
          <p:cNvPr id="195" name="Google Shape;195;p26" descr="Image result for aniamted gif earth spinning"/>
          <p:cNvPicPr preferRelativeResize="0"/>
          <p:nvPr/>
        </p:nvPicPr>
        <p:blipFill rotWithShape="1">
          <a:blip r:embed="rId5">
            <a:alphaModFix/>
          </a:blip>
          <a:srcRect/>
          <a:stretch/>
        </p:blipFill>
        <p:spPr>
          <a:xfrm>
            <a:off x="4747152" y="4151499"/>
            <a:ext cx="2916300" cy="22358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7"/>
          <p:cNvSpPr txBox="1">
            <a:spLocks noGrp="1"/>
          </p:cNvSpPr>
          <p:nvPr>
            <p:ph type="title"/>
          </p:nvPr>
        </p:nvSpPr>
        <p:spPr>
          <a:xfrm>
            <a:off x="838200" y="365125"/>
            <a:ext cx="7554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Rounded"/>
              <a:buNone/>
            </a:pPr>
            <a:r>
              <a:rPr lang="en-US" b="1">
                <a:latin typeface="Arial Rounded"/>
                <a:ea typeface="Arial Rounded"/>
                <a:cs typeface="Arial Rounded"/>
                <a:sym typeface="Arial Rounded"/>
              </a:rPr>
              <a:t>REVIEW</a:t>
            </a:r>
            <a:endParaRPr/>
          </a:p>
        </p:txBody>
      </p:sp>
      <p:sp>
        <p:nvSpPr>
          <p:cNvPr id="201" name="Google Shape;201;p27"/>
          <p:cNvSpPr txBox="1">
            <a:spLocks noGrp="1"/>
          </p:cNvSpPr>
          <p:nvPr>
            <p:ph type="body" idx="1"/>
          </p:nvPr>
        </p:nvSpPr>
        <p:spPr>
          <a:xfrm>
            <a:off x="206829" y="1825852"/>
            <a:ext cx="109185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b="1">
              <a:latin typeface="Arial Rounded"/>
              <a:ea typeface="Arial Rounded"/>
              <a:cs typeface="Arial Rounded"/>
              <a:sym typeface="Arial Rounded"/>
            </a:endParaRPr>
          </a:p>
          <a:p>
            <a:pPr marL="0" lvl="0" indent="0" algn="l" rtl="0">
              <a:lnSpc>
                <a:spcPct val="90000"/>
              </a:lnSpc>
              <a:spcBef>
                <a:spcPts val="0"/>
              </a:spcBef>
              <a:spcAft>
                <a:spcPts val="0"/>
              </a:spcAft>
              <a:buClr>
                <a:schemeClr val="dk1"/>
              </a:buClr>
              <a:buSzPts val="2800"/>
              <a:buNone/>
            </a:pPr>
            <a:r>
              <a:rPr lang="en-US" b="1">
                <a:latin typeface="Arial Rounded"/>
                <a:ea typeface="Arial Rounded"/>
                <a:cs typeface="Arial Rounded"/>
                <a:sym typeface="Arial Rounded"/>
              </a:rPr>
              <a:t>1. The Earth’s </a:t>
            </a:r>
            <a:r>
              <a:rPr lang="en-US" b="1" u="sng">
                <a:latin typeface="Arial Rounded"/>
                <a:ea typeface="Arial Rounded"/>
                <a:cs typeface="Arial Rounded"/>
                <a:sym typeface="Arial Rounded"/>
              </a:rPr>
              <a:t>rotation</a:t>
            </a:r>
            <a:r>
              <a:rPr lang="en-US" b="1">
                <a:latin typeface="Arial Rounded"/>
                <a:ea typeface="Arial Rounded"/>
                <a:cs typeface="Arial Rounded"/>
                <a:sym typeface="Arial Rounded"/>
              </a:rPr>
              <a:t> causes </a:t>
            </a:r>
            <a:r>
              <a:rPr lang="en-US" b="1">
                <a:solidFill>
                  <a:srgbClr val="0000FF"/>
                </a:solidFill>
                <a:latin typeface="Arial Rounded"/>
                <a:ea typeface="Arial Rounded"/>
                <a:cs typeface="Arial Rounded"/>
                <a:sym typeface="Arial Rounded"/>
              </a:rPr>
              <a:t>day </a:t>
            </a:r>
            <a:r>
              <a:rPr lang="en-US" b="1">
                <a:latin typeface="Arial Rounded"/>
                <a:ea typeface="Arial Rounded"/>
                <a:cs typeface="Arial Rounded"/>
                <a:sym typeface="Arial Rounded"/>
              </a:rPr>
              <a:t>and </a:t>
            </a:r>
            <a:r>
              <a:rPr lang="en-US" b="1">
                <a:solidFill>
                  <a:srgbClr val="0000FF"/>
                </a:solidFill>
                <a:latin typeface="Arial Rounded"/>
                <a:ea typeface="Arial Rounded"/>
                <a:cs typeface="Arial Rounded"/>
                <a:sym typeface="Arial Rounded"/>
              </a:rPr>
              <a:t>night</a:t>
            </a:r>
            <a:r>
              <a:rPr lang="en-US" b="1">
                <a:latin typeface="Arial Rounded"/>
                <a:ea typeface="Arial Rounded"/>
                <a:cs typeface="Arial Rounded"/>
                <a:sym typeface="Arial Rounded"/>
              </a:rPr>
              <a:t>.</a:t>
            </a:r>
            <a:endParaRPr/>
          </a:p>
          <a:p>
            <a:pPr marL="0" lvl="0" indent="0" algn="l" rtl="0">
              <a:lnSpc>
                <a:spcPct val="90000"/>
              </a:lnSpc>
              <a:spcBef>
                <a:spcPts val="1000"/>
              </a:spcBef>
              <a:spcAft>
                <a:spcPts val="0"/>
              </a:spcAft>
              <a:buClr>
                <a:schemeClr val="dk1"/>
              </a:buClr>
              <a:buSzPts val="2800"/>
              <a:buNone/>
            </a:pPr>
            <a:endParaRPr b="1">
              <a:latin typeface="Arial Rounded"/>
              <a:ea typeface="Arial Rounded"/>
              <a:cs typeface="Arial Rounded"/>
              <a:sym typeface="Arial Rounded"/>
            </a:endParaRPr>
          </a:p>
          <a:p>
            <a:pPr marL="0" lvl="0" indent="0" algn="l" rtl="0">
              <a:lnSpc>
                <a:spcPct val="90000"/>
              </a:lnSpc>
              <a:spcBef>
                <a:spcPts val="1000"/>
              </a:spcBef>
              <a:spcAft>
                <a:spcPts val="0"/>
              </a:spcAft>
              <a:buClr>
                <a:schemeClr val="dk1"/>
              </a:buClr>
              <a:buSzPts val="2800"/>
              <a:buNone/>
            </a:pPr>
            <a:r>
              <a:rPr lang="en-US" b="1">
                <a:latin typeface="Arial Rounded"/>
                <a:ea typeface="Arial Rounded"/>
                <a:cs typeface="Arial Rounded"/>
                <a:sym typeface="Arial Rounded"/>
              </a:rPr>
              <a:t>2. The Earth’s </a:t>
            </a:r>
            <a:r>
              <a:rPr lang="en-US" b="1" u="sng">
                <a:latin typeface="Arial Rounded"/>
                <a:ea typeface="Arial Rounded"/>
                <a:cs typeface="Arial Rounded"/>
                <a:sym typeface="Arial Rounded"/>
              </a:rPr>
              <a:t>revolution</a:t>
            </a:r>
            <a:r>
              <a:rPr lang="en-US" b="1">
                <a:latin typeface="Arial Rounded"/>
                <a:ea typeface="Arial Rounded"/>
                <a:cs typeface="Arial Rounded"/>
                <a:sym typeface="Arial Rounded"/>
              </a:rPr>
              <a:t> around the sun is a </a:t>
            </a:r>
            <a:r>
              <a:rPr lang="en-US" b="1">
                <a:solidFill>
                  <a:srgbClr val="0000FF"/>
                </a:solidFill>
                <a:latin typeface="Arial Rounded"/>
                <a:ea typeface="Arial Rounded"/>
                <a:cs typeface="Arial Rounded"/>
                <a:sym typeface="Arial Rounded"/>
              </a:rPr>
              <a:t>year</a:t>
            </a:r>
            <a:r>
              <a:rPr lang="en-US" b="1">
                <a:latin typeface="Arial Rounded"/>
                <a:ea typeface="Arial Rounded"/>
                <a:cs typeface="Arial Rounded"/>
                <a:sym typeface="Arial Rounded"/>
              </a:rPr>
              <a:t>.</a:t>
            </a:r>
            <a:endParaRPr b="1">
              <a:latin typeface="Arial Rounded"/>
              <a:ea typeface="Arial Rounded"/>
              <a:cs typeface="Arial Rounded"/>
              <a:sym typeface="Arial Rounded"/>
            </a:endParaRPr>
          </a:p>
          <a:p>
            <a:pPr marL="0" lvl="0" indent="0" algn="l" rtl="0">
              <a:lnSpc>
                <a:spcPct val="90000"/>
              </a:lnSpc>
              <a:spcBef>
                <a:spcPts val="1000"/>
              </a:spcBef>
              <a:spcAft>
                <a:spcPts val="0"/>
              </a:spcAft>
              <a:buClr>
                <a:schemeClr val="dk1"/>
              </a:buClr>
              <a:buSzPts val="2800"/>
              <a:buNone/>
            </a:pPr>
            <a:endParaRPr b="1">
              <a:latin typeface="Arial Rounded"/>
              <a:ea typeface="Arial Rounded"/>
              <a:cs typeface="Arial Rounded"/>
              <a:sym typeface="Arial Rounded"/>
            </a:endParaRPr>
          </a:p>
          <a:p>
            <a:pPr marL="0" lvl="0" indent="0" algn="l" rtl="0">
              <a:lnSpc>
                <a:spcPct val="90000"/>
              </a:lnSpc>
              <a:spcBef>
                <a:spcPts val="1000"/>
              </a:spcBef>
              <a:spcAft>
                <a:spcPts val="0"/>
              </a:spcAft>
              <a:buClr>
                <a:schemeClr val="dk1"/>
              </a:buClr>
              <a:buSzPts val="2800"/>
              <a:buNone/>
            </a:pPr>
            <a:r>
              <a:rPr lang="en-US" b="1">
                <a:latin typeface="Arial Rounded"/>
                <a:ea typeface="Arial Rounded"/>
                <a:cs typeface="Arial Rounded"/>
                <a:sym typeface="Arial Rounded"/>
              </a:rPr>
              <a:t>3. The </a:t>
            </a:r>
            <a:r>
              <a:rPr lang="en-US" b="1" u="sng">
                <a:latin typeface="Arial Rounded"/>
                <a:ea typeface="Arial Rounded"/>
                <a:cs typeface="Arial Rounded"/>
                <a:sym typeface="Arial Rounded"/>
              </a:rPr>
              <a:t>tilt of the earth </a:t>
            </a:r>
            <a:endParaRPr b="1" u="sng">
              <a:latin typeface="Arial Rounded"/>
              <a:ea typeface="Arial Rounded"/>
              <a:cs typeface="Arial Rounded"/>
              <a:sym typeface="Arial Rounded"/>
            </a:endParaRPr>
          </a:p>
          <a:p>
            <a:pPr marL="0" lvl="0" indent="0" algn="l" rtl="0">
              <a:lnSpc>
                <a:spcPct val="90000"/>
              </a:lnSpc>
              <a:spcBef>
                <a:spcPts val="1000"/>
              </a:spcBef>
              <a:spcAft>
                <a:spcPts val="0"/>
              </a:spcAft>
              <a:buClr>
                <a:schemeClr val="dk1"/>
              </a:buClr>
              <a:buSzPts val="2800"/>
              <a:buNone/>
            </a:pPr>
            <a:r>
              <a:rPr lang="en-US" b="1">
                <a:latin typeface="Arial Rounded"/>
                <a:ea typeface="Arial Rounded"/>
                <a:cs typeface="Arial Rounded"/>
                <a:sym typeface="Arial Rounded"/>
              </a:rPr>
              <a:t>causes the </a:t>
            </a:r>
            <a:r>
              <a:rPr lang="en-US" b="1">
                <a:solidFill>
                  <a:srgbClr val="0000FF"/>
                </a:solidFill>
                <a:latin typeface="Arial Rounded"/>
                <a:ea typeface="Arial Rounded"/>
                <a:cs typeface="Arial Rounded"/>
                <a:sym typeface="Arial Rounded"/>
              </a:rPr>
              <a:t>seasons</a:t>
            </a:r>
            <a:r>
              <a:rPr lang="en-US" b="1">
                <a:latin typeface="Arial Rounded"/>
                <a:ea typeface="Arial Rounded"/>
                <a:cs typeface="Arial Rounded"/>
                <a:sym typeface="Arial Rounded"/>
              </a:rPr>
              <a:t>.</a:t>
            </a:r>
            <a:endParaRPr/>
          </a:p>
        </p:txBody>
      </p:sp>
      <p:pic>
        <p:nvPicPr>
          <p:cNvPr id="202" name="Google Shape;202;p27" descr="11 przykładów siły polowej w życiu codziennym"/>
          <p:cNvPicPr preferRelativeResize="0"/>
          <p:nvPr/>
        </p:nvPicPr>
        <p:blipFill rotWithShape="1">
          <a:blip r:embed="rId3">
            <a:alphaModFix/>
          </a:blip>
          <a:srcRect/>
          <a:stretch/>
        </p:blipFill>
        <p:spPr>
          <a:xfrm>
            <a:off x="8392502" y="3786602"/>
            <a:ext cx="3527226" cy="1786400"/>
          </a:xfrm>
          <a:prstGeom prst="rect">
            <a:avLst/>
          </a:prstGeom>
          <a:noFill/>
          <a:ln>
            <a:noFill/>
          </a:ln>
        </p:spPr>
      </p:pic>
      <p:pic>
        <p:nvPicPr>
          <p:cNvPr id="203" name="Google Shape;203;p27" descr="Image result for aniamted gif earth spinning"/>
          <p:cNvPicPr preferRelativeResize="0"/>
          <p:nvPr/>
        </p:nvPicPr>
        <p:blipFill rotWithShape="1">
          <a:blip r:embed="rId4">
            <a:alphaModFix/>
          </a:blip>
          <a:srcRect/>
          <a:stretch/>
        </p:blipFill>
        <p:spPr>
          <a:xfrm>
            <a:off x="4747152" y="4151499"/>
            <a:ext cx="2916300" cy="2235836"/>
          </a:xfrm>
          <a:prstGeom prst="rect">
            <a:avLst/>
          </a:prstGeom>
          <a:noFill/>
          <a:ln>
            <a:noFill/>
          </a:ln>
        </p:spPr>
      </p:pic>
      <p:pic>
        <p:nvPicPr>
          <p:cNvPr id="204" name="Google Shape;204;p27" descr="Globe Earth GIF - Globe Earth Rotate - Discover &amp; Share GIFs"/>
          <p:cNvPicPr preferRelativeResize="0"/>
          <p:nvPr/>
        </p:nvPicPr>
        <p:blipFill rotWithShape="1">
          <a:blip r:embed="rId5">
            <a:alphaModFix/>
          </a:blip>
          <a:srcRect/>
          <a:stretch/>
        </p:blipFill>
        <p:spPr>
          <a:xfrm>
            <a:off x="9412526" y="411900"/>
            <a:ext cx="2273275" cy="2273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Docent Notes</a:t>
            </a:r>
            <a:endParaRPr/>
          </a:p>
        </p:txBody>
      </p:sp>
      <p:sp>
        <p:nvSpPr>
          <p:cNvPr id="211" name="Google Shape;211;p28"/>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Learn more at: </a:t>
            </a:r>
            <a:r>
              <a:rPr lang="en-US" u="sng">
                <a:solidFill>
                  <a:schemeClr val="hlink"/>
                </a:solidFill>
                <a:hlinkClick r:id="rId3"/>
              </a:rPr>
              <a:t>https://www.msnucleus.org/membership/ngss/first_ngss/01day_night.html</a:t>
            </a:r>
            <a:endParaRPr/>
          </a:p>
          <a:p>
            <a:pPr marL="0" lvl="0" indent="0" algn="l" rtl="0">
              <a:spcBef>
                <a:spcPts val="1000"/>
              </a:spcBef>
              <a:spcAft>
                <a:spcPts val="0"/>
              </a:spcAft>
              <a:buNone/>
            </a:pPr>
            <a:endParaRPr/>
          </a:p>
          <a:p>
            <a:pPr marL="0" lvl="0" indent="0" algn="l" rtl="0">
              <a:spcBef>
                <a:spcPts val="1000"/>
              </a:spcBef>
              <a:spcAft>
                <a:spcPts val="0"/>
              </a:spcAft>
              <a:buNone/>
            </a:pPr>
            <a:r>
              <a:rPr lang="en-US"/>
              <a:t>Good background video on seasons: </a:t>
            </a:r>
            <a:r>
              <a:rPr lang="en-US" u="sng">
                <a:solidFill>
                  <a:schemeClr val="hlink"/>
                </a:solidFill>
                <a:hlinkClick r:id="rId4"/>
              </a:rPr>
              <a:t>https://www.youtube.com/watch?v=vXjFJe5i-1o</a:t>
            </a: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4" descr="Image result for spinning top animated gif"/>
          <p:cNvPicPr preferRelativeResize="0"/>
          <p:nvPr/>
        </p:nvPicPr>
        <p:blipFill rotWithShape="1">
          <a:blip r:embed="rId3">
            <a:alphaModFix/>
          </a:blip>
          <a:srcRect r="39664"/>
          <a:stretch/>
        </p:blipFill>
        <p:spPr>
          <a:xfrm>
            <a:off x="7603495" y="974200"/>
            <a:ext cx="2867701" cy="2676525"/>
          </a:xfrm>
          <a:prstGeom prst="rect">
            <a:avLst/>
          </a:prstGeom>
          <a:noFill/>
          <a:ln>
            <a:noFill/>
          </a:ln>
        </p:spPr>
      </p:pic>
      <p:sp>
        <p:nvSpPr>
          <p:cNvPr id="97" name="Google Shape;97;p14"/>
          <p:cNvSpPr txBox="1"/>
          <p:nvPr/>
        </p:nvSpPr>
        <p:spPr>
          <a:xfrm>
            <a:off x="1007706" y="429208"/>
            <a:ext cx="89013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a:solidFill>
                  <a:schemeClr val="dk1"/>
                </a:solidFill>
                <a:latin typeface="Arial Rounded"/>
                <a:ea typeface="Arial Rounded"/>
                <a:cs typeface="Arial Rounded"/>
                <a:sym typeface="Arial Rounded"/>
              </a:rPr>
              <a:t>Rotation</a:t>
            </a:r>
            <a:endParaRPr/>
          </a:p>
          <a:p>
            <a:pPr marL="0" marR="0" lvl="0" indent="0" algn="l" rtl="0">
              <a:spcBef>
                <a:spcPts val="0"/>
              </a:spcBef>
              <a:spcAft>
                <a:spcPts val="0"/>
              </a:spcAft>
              <a:buNone/>
            </a:pPr>
            <a:r>
              <a:rPr lang="en-US" sz="4000">
                <a:solidFill>
                  <a:schemeClr val="dk1"/>
                </a:solidFill>
                <a:latin typeface="Arial Rounded"/>
                <a:ea typeface="Arial Rounded"/>
                <a:cs typeface="Arial Rounded"/>
                <a:sym typeface="Arial Rounded"/>
              </a:rPr>
              <a:t>To spin or turn on own axis</a:t>
            </a:r>
            <a:endParaRPr/>
          </a:p>
        </p:txBody>
      </p:sp>
      <p:pic>
        <p:nvPicPr>
          <p:cNvPr id="98" name="Google Shape;98;p14" descr="Babies GIF - Find &amp; Share on GIPHY"/>
          <p:cNvPicPr preferRelativeResize="0"/>
          <p:nvPr/>
        </p:nvPicPr>
        <p:blipFill rotWithShape="1">
          <a:blip r:embed="rId4">
            <a:alphaModFix/>
          </a:blip>
          <a:srcRect/>
          <a:stretch/>
        </p:blipFill>
        <p:spPr>
          <a:xfrm>
            <a:off x="6851700" y="4053578"/>
            <a:ext cx="3619500" cy="2543175"/>
          </a:xfrm>
          <a:prstGeom prst="rect">
            <a:avLst/>
          </a:prstGeom>
          <a:noFill/>
          <a:ln>
            <a:noFill/>
          </a:ln>
        </p:spPr>
      </p:pic>
      <p:pic>
        <p:nvPicPr>
          <p:cNvPr id="99" name="Google Shape;99;p14" descr="Fidget Spinner Spinning GIF - Fidget Spinner Spinning Road Runner ..."/>
          <p:cNvPicPr preferRelativeResize="0"/>
          <p:nvPr/>
        </p:nvPicPr>
        <p:blipFill rotWithShape="1">
          <a:blip r:embed="rId5">
            <a:alphaModFix/>
          </a:blip>
          <a:srcRect/>
          <a:stretch/>
        </p:blipFill>
        <p:spPr>
          <a:xfrm>
            <a:off x="1091634" y="1984848"/>
            <a:ext cx="4577713" cy="2543174"/>
          </a:xfrm>
          <a:prstGeom prst="rect">
            <a:avLst/>
          </a:prstGeom>
          <a:noFill/>
          <a:ln>
            <a:noFill/>
          </a:ln>
        </p:spPr>
      </p:pic>
      <p:pic>
        <p:nvPicPr>
          <p:cNvPr id="100" name="Google Shape;100;p14" descr="Image result for spinning toys animated gif"/>
          <p:cNvPicPr preferRelativeResize="0"/>
          <p:nvPr/>
        </p:nvPicPr>
        <p:blipFill rotWithShape="1">
          <a:blip r:embed="rId6">
            <a:alphaModFix/>
          </a:blip>
          <a:srcRect/>
          <a:stretch/>
        </p:blipFill>
        <p:spPr>
          <a:xfrm>
            <a:off x="1091614" y="4638936"/>
            <a:ext cx="4004601" cy="19578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5" descr="Image result for aniamted gif earth spinning"/>
          <p:cNvPicPr preferRelativeResize="0"/>
          <p:nvPr/>
        </p:nvPicPr>
        <p:blipFill rotWithShape="1">
          <a:blip r:embed="rId3">
            <a:alphaModFix/>
          </a:blip>
          <a:srcRect t="8933" r="4743"/>
          <a:stretch/>
        </p:blipFill>
        <p:spPr>
          <a:xfrm>
            <a:off x="3391337" y="1435950"/>
            <a:ext cx="5409325" cy="3964950"/>
          </a:xfrm>
          <a:prstGeom prst="rect">
            <a:avLst/>
          </a:prstGeom>
          <a:noFill/>
          <a:ln>
            <a:noFill/>
          </a:ln>
        </p:spPr>
      </p:pic>
      <p:sp>
        <p:nvSpPr>
          <p:cNvPr id="106" name="Google Shape;106;p15"/>
          <p:cNvSpPr txBox="1"/>
          <p:nvPr/>
        </p:nvSpPr>
        <p:spPr>
          <a:xfrm>
            <a:off x="939150" y="5829370"/>
            <a:ext cx="103137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Arial Rounded"/>
                <a:ea typeface="Arial Rounded"/>
                <a:cs typeface="Arial Rounded"/>
                <a:sym typeface="Arial Rounded"/>
              </a:rPr>
              <a:t>Activity 1:</a:t>
            </a:r>
            <a:r>
              <a:rPr lang="en-US" sz="2400">
                <a:solidFill>
                  <a:schemeClr val="dk1"/>
                </a:solidFill>
                <a:latin typeface="Calibri"/>
                <a:ea typeface="Calibri"/>
                <a:cs typeface="Calibri"/>
                <a:sym typeface="Calibri"/>
              </a:rPr>
              <a:t>   </a:t>
            </a:r>
            <a:r>
              <a:rPr lang="en-US" sz="2400" b="1">
                <a:solidFill>
                  <a:schemeClr val="dk1"/>
                </a:solidFill>
                <a:latin typeface="Arial Rounded"/>
                <a:ea typeface="Arial Rounded"/>
                <a:cs typeface="Arial Rounded"/>
                <a:sym typeface="Arial Rounded"/>
              </a:rPr>
              <a:t>Stand up and rotate!  Where is your axis?</a:t>
            </a:r>
            <a:endParaRPr sz="2400"/>
          </a:p>
        </p:txBody>
      </p:sp>
      <p:sp>
        <p:nvSpPr>
          <p:cNvPr id="107" name="Google Shape;107;p15"/>
          <p:cNvSpPr txBox="1"/>
          <p:nvPr/>
        </p:nvSpPr>
        <p:spPr>
          <a:xfrm>
            <a:off x="2015400" y="356125"/>
            <a:ext cx="81612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Arial Rounded"/>
                <a:ea typeface="Arial Rounded"/>
                <a:cs typeface="Arial Rounded"/>
                <a:sym typeface="Arial Rounded"/>
              </a:rPr>
              <a:t>The Earth rotates on its axis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txBox="1"/>
          <p:nvPr/>
        </p:nvSpPr>
        <p:spPr>
          <a:xfrm>
            <a:off x="2015400" y="356125"/>
            <a:ext cx="81612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Arial Rounded"/>
                <a:ea typeface="Arial Rounded"/>
                <a:cs typeface="Arial Rounded"/>
                <a:sym typeface="Arial Rounded"/>
              </a:rPr>
              <a:t>Rotation makes day and night </a:t>
            </a:r>
            <a:endParaRPr/>
          </a:p>
        </p:txBody>
      </p:sp>
      <p:pic>
        <p:nvPicPr>
          <p:cNvPr id="113" name="Google Shape;113;p16"/>
          <p:cNvPicPr preferRelativeResize="0"/>
          <p:nvPr/>
        </p:nvPicPr>
        <p:blipFill rotWithShape="1">
          <a:blip r:embed="rId3">
            <a:alphaModFix/>
          </a:blip>
          <a:srcRect/>
          <a:stretch/>
        </p:blipFill>
        <p:spPr>
          <a:xfrm>
            <a:off x="1418253" y="2177143"/>
            <a:ext cx="4856984" cy="2808395"/>
          </a:xfrm>
          <a:prstGeom prst="rect">
            <a:avLst/>
          </a:prstGeom>
          <a:noFill/>
          <a:ln>
            <a:noFill/>
          </a:ln>
        </p:spPr>
      </p:pic>
      <p:pic>
        <p:nvPicPr>
          <p:cNvPr id="114" name="Google Shape;114;p16" descr="Globe Earth GIF - Globe Earth Rotate - Discover &amp; Share GIFs"/>
          <p:cNvPicPr preferRelativeResize="0"/>
          <p:nvPr/>
        </p:nvPicPr>
        <p:blipFill rotWithShape="1">
          <a:blip r:embed="rId4">
            <a:alphaModFix/>
          </a:blip>
          <a:srcRect/>
          <a:stretch/>
        </p:blipFill>
        <p:spPr>
          <a:xfrm>
            <a:off x="6811347" y="2177143"/>
            <a:ext cx="3048000" cy="3048000"/>
          </a:xfrm>
          <a:prstGeom prst="rect">
            <a:avLst/>
          </a:prstGeom>
          <a:noFill/>
          <a:ln>
            <a:noFill/>
          </a:ln>
        </p:spPr>
      </p:pic>
      <p:sp>
        <p:nvSpPr>
          <p:cNvPr id="115" name="Google Shape;115;p16"/>
          <p:cNvSpPr txBox="1"/>
          <p:nvPr/>
        </p:nvSpPr>
        <p:spPr>
          <a:xfrm>
            <a:off x="6811350" y="5246525"/>
            <a:ext cx="3048000" cy="430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chemeClr val="dk1"/>
                </a:solidFill>
                <a:latin typeface="Arial Rounded"/>
                <a:ea typeface="Arial Rounded"/>
                <a:cs typeface="Arial Rounded"/>
                <a:sym typeface="Arial Rounded"/>
              </a:rPr>
              <a:t>1 rotation = 24 hours</a:t>
            </a:r>
            <a:endParaRPr sz="2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p:nvPr/>
        </p:nvSpPr>
        <p:spPr>
          <a:xfrm>
            <a:off x="2015400" y="356125"/>
            <a:ext cx="81612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Arial Rounded"/>
                <a:ea typeface="Arial Rounded"/>
                <a:cs typeface="Arial Rounded"/>
                <a:sym typeface="Arial Rounded"/>
              </a:rPr>
              <a:t>Rotation makes day and night </a:t>
            </a:r>
            <a:endParaRPr/>
          </a:p>
        </p:txBody>
      </p:sp>
      <p:sp>
        <p:nvSpPr>
          <p:cNvPr id="121" name="Google Shape;121;p17"/>
          <p:cNvSpPr txBox="1"/>
          <p:nvPr/>
        </p:nvSpPr>
        <p:spPr>
          <a:xfrm>
            <a:off x="1388700" y="2432604"/>
            <a:ext cx="9414600" cy="255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Activity 2</a:t>
            </a:r>
            <a:endParaRPr sz="4000" b="1">
              <a:solidFill>
                <a:schemeClr val="dk1"/>
              </a:solidFill>
              <a:latin typeface="Calibri"/>
              <a:ea typeface="Calibri"/>
              <a:cs typeface="Calibri"/>
              <a:sym typeface="Calibri"/>
            </a:endParaRPr>
          </a:p>
          <a:p>
            <a:pPr marL="457200" marR="0" lvl="0" indent="0" algn="l" rtl="0">
              <a:spcBef>
                <a:spcPts val="0"/>
              </a:spcBef>
              <a:spcAft>
                <a:spcPts val="0"/>
              </a:spcAft>
              <a:buNone/>
            </a:pPr>
            <a:endParaRPr sz="2400" b="1">
              <a:solidFill>
                <a:schemeClr val="dk1"/>
              </a:solidFill>
              <a:latin typeface="Calibri"/>
              <a:ea typeface="Calibri"/>
              <a:cs typeface="Calibri"/>
              <a:sym typeface="Calibri"/>
            </a:endParaRPr>
          </a:p>
          <a:p>
            <a:pPr marL="342900" marR="0" lvl="0" indent="-368300" algn="l" rtl="0">
              <a:spcBef>
                <a:spcPts val="0"/>
              </a:spcBef>
              <a:spcAft>
                <a:spcPts val="0"/>
              </a:spcAft>
              <a:buClr>
                <a:schemeClr val="dk1"/>
              </a:buClr>
              <a:buSzPts val="2400"/>
              <a:buFont typeface="Calibri"/>
              <a:buAutoNum type="arabicPeriod"/>
            </a:pPr>
            <a:r>
              <a:rPr lang="en-US" sz="2400" b="1">
                <a:solidFill>
                  <a:schemeClr val="dk1"/>
                </a:solidFill>
                <a:latin typeface="Calibri"/>
                <a:ea typeface="Calibri"/>
                <a:cs typeface="Calibri"/>
                <a:sym typeface="Calibri"/>
              </a:rPr>
              <a:t>Demonstrate with light and globe</a:t>
            </a:r>
            <a:endParaRPr sz="2400" b="1"/>
          </a:p>
          <a:p>
            <a:pPr marL="342900" marR="0" lvl="0" indent="-368300" algn="l" rtl="0">
              <a:spcBef>
                <a:spcPts val="0"/>
              </a:spcBef>
              <a:spcAft>
                <a:spcPts val="0"/>
              </a:spcAft>
              <a:buClr>
                <a:schemeClr val="dk1"/>
              </a:buClr>
              <a:buSzPts val="2400"/>
              <a:buFont typeface="Calibri"/>
              <a:buAutoNum type="arabicPeriod"/>
            </a:pPr>
            <a:r>
              <a:rPr lang="en-US" sz="2400" b="1">
                <a:solidFill>
                  <a:schemeClr val="dk1"/>
                </a:solidFill>
                <a:latin typeface="Calibri"/>
                <a:ea typeface="Calibri"/>
                <a:cs typeface="Calibri"/>
                <a:sym typeface="Calibri"/>
              </a:rPr>
              <a:t>Make day/night with light and all students rotate.</a:t>
            </a:r>
            <a:endParaRPr sz="2400" b="1"/>
          </a:p>
          <a:p>
            <a:pPr marL="342900" marR="0" lvl="0" indent="-368300" algn="l" rtl="0">
              <a:spcBef>
                <a:spcPts val="0"/>
              </a:spcBef>
              <a:spcAft>
                <a:spcPts val="0"/>
              </a:spcAft>
              <a:buClr>
                <a:schemeClr val="dk1"/>
              </a:buClr>
              <a:buSzPts val="2400"/>
              <a:buFont typeface="Calibri"/>
              <a:buAutoNum type="arabicPeriod"/>
            </a:pPr>
            <a:r>
              <a:rPr lang="en-US" sz="2400" b="1">
                <a:solidFill>
                  <a:schemeClr val="dk1"/>
                </a:solidFill>
                <a:latin typeface="Calibri"/>
                <a:ea typeface="Calibri"/>
                <a:cs typeface="Calibri"/>
                <a:sym typeface="Calibri"/>
              </a:rPr>
              <a:t>Pairs of students make day/night with flashlight and earth ball (add sticker of where they are on Earth).</a:t>
            </a:r>
            <a:endParaRPr sz="24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8"/>
          <p:cNvSpPr txBox="1"/>
          <p:nvPr/>
        </p:nvSpPr>
        <p:spPr>
          <a:xfrm>
            <a:off x="846752" y="549248"/>
            <a:ext cx="100422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Rounded"/>
                <a:ea typeface="Arial Rounded"/>
                <a:cs typeface="Arial Rounded"/>
                <a:sym typeface="Arial Rounded"/>
              </a:rPr>
              <a:t>Revolution</a:t>
            </a:r>
            <a:endParaRPr/>
          </a:p>
          <a:p>
            <a:pPr marL="0" marR="0" lvl="0" indent="0" algn="l" rtl="0">
              <a:spcBef>
                <a:spcPts val="0"/>
              </a:spcBef>
              <a:spcAft>
                <a:spcPts val="0"/>
              </a:spcAft>
              <a:buNone/>
            </a:pPr>
            <a:r>
              <a:rPr lang="en-US" sz="4000">
                <a:solidFill>
                  <a:schemeClr val="dk1"/>
                </a:solidFill>
                <a:latin typeface="Arial Rounded"/>
                <a:ea typeface="Arial Rounded"/>
                <a:cs typeface="Arial Rounded"/>
                <a:sym typeface="Arial Rounded"/>
              </a:rPr>
              <a:t>To move or orbit around another object</a:t>
            </a:r>
            <a:endParaRPr/>
          </a:p>
        </p:txBody>
      </p:sp>
      <p:pic>
        <p:nvPicPr>
          <p:cNvPr id="127" name="Google Shape;127;p18"/>
          <p:cNvPicPr preferRelativeResize="0"/>
          <p:nvPr/>
        </p:nvPicPr>
        <p:blipFill rotWithShape="1">
          <a:blip r:embed="rId3">
            <a:alphaModFix/>
          </a:blip>
          <a:srcRect l="2761"/>
          <a:stretch/>
        </p:blipFill>
        <p:spPr>
          <a:xfrm>
            <a:off x="972975" y="2348975"/>
            <a:ext cx="4445776" cy="3429000"/>
          </a:xfrm>
          <a:prstGeom prst="rect">
            <a:avLst/>
          </a:prstGeom>
          <a:noFill/>
          <a:ln>
            <a:noFill/>
          </a:ln>
        </p:spPr>
      </p:pic>
      <p:pic>
        <p:nvPicPr>
          <p:cNvPr id="128" name="Google Shape;128;p18" descr="Ferris Wheel Love GIF by Hallmark Channel"/>
          <p:cNvPicPr preferRelativeResize="0"/>
          <p:nvPr/>
        </p:nvPicPr>
        <p:blipFill rotWithShape="1">
          <a:blip r:embed="rId4">
            <a:alphaModFix/>
          </a:blip>
          <a:srcRect/>
          <a:stretch/>
        </p:blipFill>
        <p:spPr>
          <a:xfrm>
            <a:off x="6096000" y="2348982"/>
            <a:ext cx="4572000" cy="2571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9" descr="11 przykładów siły polowej w życiu codziennym"/>
          <p:cNvPicPr preferRelativeResize="0"/>
          <p:nvPr/>
        </p:nvPicPr>
        <p:blipFill rotWithShape="1">
          <a:blip r:embed="rId3">
            <a:alphaModFix/>
          </a:blip>
          <a:srcRect/>
          <a:stretch/>
        </p:blipFill>
        <p:spPr>
          <a:xfrm>
            <a:off x="886408" y="2669252"/>
            <a:ext cx="4774941" cy="2418317"/>
          </a:xfrm>
          <a:prstGeom prst="rect">
            <a:avLst/>
          </a:prstGeom>
          <a:noFill/>
          <a:ln>
            <a:noFill/>
          </a:ln>
        </p:spPr>
      </p:pic>
      <p:pic>
        <p:nvPicPr>
          <p:cNvPr id="134" name="Google Shape;134;p19" descr="Image result for Revolution vs Rotation Earth animated gif"/>
          <p:cNvPicPr preferRelativeResize="0"/>
          <p:nvPr/>
        </p:nvPicPr>
        <p:blipFill rotWithShape="1">
          <a:blip r:embed="rId4">
            <a:alphaModFix/>
          </a:blip>
          <a:srcRect/>
          <a:stretch/>
        </p:blipFill>
        <p:spPr>
          <a:xfrm>
            <a:off x="7016621" y="2168685"/>
            <a:ext cx="4572000" cy="3419475"/>
          </a:xfrm>
          <a:prstGeom prst="rect">
            <a:avLst/>
          </a:prstGeom>
          <a:noFill/>
          <a:ln>
            <a:noFill/>
          </a:ln>
        </p:spPr>
      </p:pic>
      <p:sp>
        <p:nvSpPr>
          <p:cNvPr id="135" name="Google Shape;135;p19"/>
          <p:cNvSpPr txBox="1"/>
          <p:nvPr/>
        </p:nvSpPr>
        <p:spPr>
          <a:xfrm>
            <a:off x="720750" y="5864971"/>
            <a:ext cx="107505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Rounded"/>
                <a:ea typeface="Arial Rounded"/>
                <a:cs typeface="Arial Rounded"/>
                <a:sym typeface="Arial Rounded"/>
              </a:rPr>
              <a:t>Activity 3:   Stand up and revolve around your chair.</a:t>
            </a:r>
            <a:endParaRPr sz="2400"/>
          </a:p>
          <a:p>
            <a:pPr marL="0" marR="0" lvl="0" indent="0" algn="l" rtl="0">
              <a:spcBef>
                <a:spcPts val="0"/>
              </a:spcBef>
              <a:spcAft>
                <a:spcPts val="0"/>
              </a:spcAft>
              <a:buNone/>
            </a:pPr>
            <a:r>
              <a:rPr lang="en-US" sz="2400" b="1">
                <a:solidFill>
                  <a:schemeClr val="dk1"/>
                </a:solidFill>
                <a:latin typeface="Arial Rounded"/>
                <a:ea typeface="Arial Rounded"/>
                <a:cs typeface="Arial Rounded"/>
                <a:sym typeface="Arial Rounded"/>
              </a:rPr>
              <a:t>When you have gone around your chair once it is called a ____________?</a:t>
            </a:r>
            <a:endParaRPr sz="2400"/>
          </a:p>
        </p:txBody>
      </p:sp>
      <p:sp>
        <p:nvSpPr>
          <p:cNvPr id="136" name="Google Shape;136;p19"/>
          <p:cNvSpPr txBox="1"/>
          <p:nvPr/>
        </p:nvSpPr>
        <p:spPr>
          <a:xfrm>
            <a:off x="846752" y="549248"/>
            <a:ext cx="10042200" cy="193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Rounded"/>
                <a:ea typeface="Arial Rounded"/>
                <a:cs typeface="Arial Rounded"/>
                <a:sym typeface="Arial Rounded"/>
              </a:rPr>
              <a:t>Revolution</a:t>
            </a:r>
            <a:endParaRPr/>
          </a:p>
          <a:p>
            <a:pPr marL="0" marR="0" lvl="0" indent="0" algn="l" rtl="0">
              <a:spcBef>
                <a:spcPts val="0"/>
              </a:spcBef>
              <a:spcAft>
                <a:spcPts val="0"/>
              </a:spcAft>
              <a:buNone/>
            </a:pPr>
            <a:r>
              <a:rPr lang="en-US" sz="4000">
                <a:solidFill>
                  <a:schemeClr val="dk1"/>
                </a:solidFill>
                <a:latin typeface="Arial Rounded"/>
                <a:ea typeface="Arial Rounded"/>
                <a:cs typeface="Arial Rounded"/>
                <a:sym typeface="Arial Rounded"/>
              </a:rPr>
              <a:t>The Earth revolves around the Sun. One full revolution is a </a:t>
            </a:r>
            <a:r>
              <a:rPr lang="en-US" sz="4000" u="sng">
                <a:solidFill>
                  <a:schemeClr val="dk1"/>
                </a:solidFill>
                <a:latin typeface="Arial Rounded"/>
                <a:ea typeface="Arial Rounded"/>
                <a:cs typeface="Arial Rounded"/>
                <a:sym typeface="Arial Rounded"/>
              </a:rPr>
              <a:t>year</a:t>
            </a:r>
            <a:r>
              <a:rPr lang="en-US" sz="4000">
                <a:solidFill>
                  <a:schemeClr val="dk1"/>
                </a:solidFill>
                <a:latin typeface="Arial Rounded"/>
                <a:ea typeface="Arial Rounded"/>
                <a:cs typeface="Arial Rounded"/>
                <a:sym typeface="Arial Rounded"/>
              </a:rPr>
              <a: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463050" y="296125"/>
            <a:ext cx="11265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Arial Rounded"/>
              <a:buNone/>
            </a:pPr>
            <a:r>
              <a:rPr lang="en-US" sz="4000" b="1">
                <a:latin typeface="Arial Rounded"/>
                <a:ea typeface="Arial Rounded"/>
                <a:cs typeface="Arial Rounded"/>
                <a:sym typeface="Arial Rounded"/>
              </a:rPr>
              <a:t>The Earth rotates </a:t>
            </a:r>
            <a:r>
              <a:rPr lang="en-US" sz="4000" b="1" u="sng">
                <a:latin typeface="Arial Rounded"/>
                <a:ea typeface="Arial Rounded"/>
                <a:cs typeface="Arial Rounded"/>
                <a:sym typeface="Arial Rounded"/>
              </a:rPr>
              <a:t>and</a:t>
            </a:r>
            <a:r>
              <a:rPr lang="en-US" sz="4000" b="1">
                <a:latin typeface="Arial Rounded"/>
                <a:ea typeface="Arial Rounded"/>
                <a:cs typeface="Arial Rounded"/>
                <a:sym typeface="Arial Rounded"/>
              </a:rPr>
              <a:t> revolves!</a:t>
            </a:r>
            <a:endParaRPr sz="4000" b="1">
              <a:latin typeface="Arial Rounded"/>
              <a:ea typeface="Arial Rounded"/>
              <a:cs typeface="Arial Rounded"/>
              <a:sym typeface="Arial Rounded"/>
            </a:endParaRPr>
          </a:p>
          <a:p>
            <a:pPr marL="0" lvl="0" indent="0" algn="ctr" rtl="0">
              <a:lnSpc>
                <a:spcPct val="90000"/>
              </a:lnSpc>
              <a:spcBef>
                <a:spcPts val="0"/>
              </a:spcBef>
              <a:spcAft>
                <a:spcPts val="0"/>
              </a:spcAft>
              <a:buClr>
                <a:schemeClr val="dk1"/>
              </a:buClr>
              <a:buSzPts val="3200"/>
              <a:buFont typeface="Arial Rounded"/>
              <a:buNone/>
            </a:pPr>
            <a:r>
              <a:rPr lang="en-US" sz="4000" b="1">
                <a:latin typeface="Arial Rounded"/>
                <a:ea typeface="Arial Rounded"/>
                <a:cs typeface="Arial Rounded"/>
                <a:sym typeface="Arial Rounded"/>
              </a:rPr>
              <a:t>Can you rotate and revolve at the same time?</a:t>
            </a:r>
            <a:endParaRPr sz="4000"/>
          </a:p>
        </p:txBody>
      </p:sp>
      <p:pic>
        <p:nvPicPr>
          <p:cNvPr id="142" name="Google Shape;142;p20" descr="Best Solar System GIFs | Gfycat"/>
          <p:cNvPicPr preferRelativeResize="0"/>
          <p:nvPr/>
        </p:nvPicPr>
        <p:blipFill rotWithShape="1">
          <a:blip r:embed="rId3">
            <a:alphaModFix/>
          </a:blip>
          <a:srcRect/>
          <a:stretch/>
        </p:blipFill>
        <p:spPr>
          <a:xfrm>
            <a:off x="5588389" y="2154478"/>
            <a:ext cx="6140486" cy="3536920"/>
          </a:xfrm>
          <a:prstGeom prst="rect">
            <a:avLst/>
          </a:prstGeom>
          <a:noFill/>
          <a:ln>
            <a:noFill/>
          </a:ln>
        </p:spPr>
      </p:pic>
      <p:sp>
        <p:nvSpPr>
          <p:cNvPr id="143" name="Google Shape;143;p20"/>
          <p:cNvSpPr txBox="1"/>
          <p:nvPr/>
        </p:nvSpPr>
        <p:spPr>
          <a:xfrm>
            <a:off x="5588400" y="5767000"/>
            <a:ext cx="61404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Revolving around the Sun (orbit)</a:t>
            </a:r>
            <a:endParaRPr sz="2400"/>
          </a:p>
        </p:txBody>
      </p:sp>
      <p:pic>
        <p:nvPicPr>
          <p:cNvPr id="144" name="Google Shape;144;p20"/>
          <p:cNvPicPr preferRelativeResize="0"/>
          <p:nvPr/>
        </p:nvPicPr>
        <p:blipFill rotWithShape="1">
          <a:blip r:embed="rId4">
            <a:alphaModFix/>
          </a:blip>
          <a:srcRect/>
          <a:stretch/>
        </p:blipFill>
        <p:spPr>
          <a:xfrm>
            <a:off x="463186" y="2117408"/>
            <a:ext cx="4814747" cy="3611060"/>
          </a:xfrm>
          <a:prstGeom prst="rect">
            <a:avLst/>
          </a:prstGeom>
          <a:noFill/>
          <a:ln>
            <a:noFill/>
          </a:ln>
        </p:spPr>
      </p:pic>
      <p:sp>
        <p:nvSpPr>
          <p:cNvPr id="145" name="Google Shape;145;p20"/>
          <p:cNvSpPr txBox="1"/>
          <p:nvPr/>
        </p:nvSpPr>
        <p:spPr>
          <a:xfrm>
            <a:off x="463124" y="5767000"/>
            <a:ext cx="48147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Rotating Earth around its axis (spin)</a:t>
            </a: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Rounded"/>
              <a:buNone/>
            </a:pPr>
            <a:r>
              <a:rPr lang="en-US" sz="4000" b="1">
                <a:latin typeface="Arial Rounded"/>
                <a:ea typeface="Arial Rounded"/>
                <a:cs typeface="Arial Rounded"/>
                <a:sym typeface="Arial Rounded"/>
              </a:rPr>
              <a:t>Look at a globe</a:t>
            </a:r>
            <a:endParaRPr sz="4000" b="1">
              <a:latin typeface="Arial Rounded"/>
              <a:ea typeface="Arial Rounded"/>
              <a:cs typeface="Arial Rounded"/>
              <a:sym typeface="Arial Rounded"/>
            </a:endParaRPr>
          </a:p>
          <a:p>
            <a:pPr marL="0" lvl="0" indent="0" algn="l" rtl="0">
              <a:lnSpc>
                <a:spcPct val="90000"/>
              </a:lnSpc>
              <a:spcBef>
                <a:spcPts val="0"/>
              </a:spcBef>
              <a:spcAft>
                <a:spcPts val="0"/>
              </a:spcAft>
              <a:buClr>
                <a:schemeClr val="dk1"/>
              </a:buClr>
              <a:buSzPts val="4400"/>
              <a:buFont typeface="Arial Rounded"/>
              <a:buNone/>
            </a:pPr>
            <a:r>
              <a:rPr lang="en-US" sz="4000" b="1">
                <a:latin typeface="Arial Rounded"/>
                <a:ea typeface="Arial Rounded"/>
                <a:cs typeface="Arial Rounded"/>
                <a:sym typeface="Arial Rounded"/>
              </a:rPr>
              <a:t>Is the axis straight up and down?</a:t>
            </a:r>
            <a:endParaRPr sz="4000"/>
          </a:p>
        </p:txBody>
      </p:sp>
      <p:pic>
        <p:nvPicPr>
          <p:cNvPr id="151" name="Google Shape;151;p21" descr="23 Best ☑️ Successful Forex Trading Strategies (Updated 2023)"/>
          <p:cNvPicPr preferRelativeResize="0">
            <a:picLocks noGrp="1"/>
          </p:cNvPicPr>
          <p:nvPr>
            <p:ph type="body" idx="1"/>
          </p:nvPr>
        </p:nvPicPr>
        <p:blipFill rotWithShape="1">
          <a:blip r:embed="rId3">
            <a:alphaModFix/>
          </a:blip>
          <a:srcRect/>
          <a:stretch/>
        </p:blipFill>
        <p:spPr>
          <a:xfrm>
            <a:off x="4702628" y="1766888"/>
            <a:ext cx="6218889" cy="3316741"/>
          </a:xfrm>
          <a:prstGeom prst="rect">
            <a:avLst/>
          </a:prstGeom>
          <a:noFill/>
          <a:ln>
            <a:noFill/>
          </a:ln>
        </p:spPr>
      </p:pic>
      <p:sp>
        <p:nvSpPr>
          <p:cNvPr id="152" name="Google Shape;152;p21"/>
          <p:cNvSpPr txBox="1"/>
          <p:nvPr/>
        </p:nvSpPr>
        <p:spPr>
          <a:xfrm>
            <a:off x="685799" y="5309777"/>
            <a:ext cx="10515599"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Rounded"/>
                <a:ea typeface="Arial Rounded"/>
                <a:cs typeface="Arial Rounded"/>
                <a:sym typeface="Arial Rounded"/>
              </a:rPr>
              <a:t>Or is it on a tilt? “Tilted” means leaning over.  Can you tilt a bit in your chair? </a:t>
            </a:r>
            <a:endParaRPr/>
          </a:p>
        </p:txBody>
      </p:sp>
      <p:pic>
        <p:nvPicPr>
          <p:cNvPr id="153" name="Google Shape;153;p21" descr="Leaning tower of Pisa"/>
          <p:cNvPicPr preferRelativeResize="0"/>
          <p:nvPr/>
        </p:nvPicPr>
        <p:blipFill rotWithShape="1">
          <a:blip r:embed="rId4">
            <a:alphaModFix/>
          </a:blip>
          <a:srcRect/>
          <a:stretch/>
        </p:blipFill>
        <p:spPr>
          <a:xfrm flipH="1">
            <a:off x="1197427" y="1739466"/>
            <a:ext cx="2950029" cy="334416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616</Words>
  <Application>Microsoft Office PowerPoint</Application>
  <PresentationFormat>Widescreen</PresentationFormat>
  <Paragraphs>85</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Arial Rounded</vt:lpstr>
      <vt:lpstr>Roboto</vt:lpstr>
      <vt:lpstr>Office Theme</vt:lpstr>
      <vt:lpstr>Mattos Science Magnet Docent Program</vt:lpstr>
      <vt:lpstr>PowerPoint Presentation</vt:lpstr>
      <vt:lpstr>PowerPoint Presentation</vt:lpstr>
      <vt:lpstr>PowerPoint Presentation</vt:lpstr>
      <vt:lpstr>PowerPoint Presentation</vt:lpstr>
      <vt:lpstr>PowerPoint Presentation</vt:lpstr>
      <vt:lpstr>PowerPoint Presentation</vt:lpstr>
      <vt:lpstr>The Earth rotates and revolves! Can you rotate and revolve at the same time?</vt:lpstr>
      <vt:lpstr>Look at a globe Is the axis straight up and down?</vt:lpstr>
      <vt:lpstr>PowerPoint Presentation</vt:lpstr>
      <vt:lpstr>PowerPoint Presentation</vt:lpstr>
      <vt:lpstr>PowerPoint Presentation</vt:lpstr>
      <vt:lpstr>The Earth’s tilt explains changing shadow length during the year.  </vt:lpstr>
      <vt:lpstr>REVIEW</vt:lpstr>
      <vt:lpstr>REVIEW</vt:lpstr>
      <vt:lpstr>Docent Notes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Joyce Blueford</cp:lastModifiedBy>
  <cp:revision>1</cp:revision>
  <dcterms:modified xsi:type="dcterms:W3CDTF">2024-07-19T22:45:38Z</dcterms:modified>
</cp:coreProperties>
</file>