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1ba0a983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b1ba0a983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b1ba0a983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each case, show the students that the object can emit light.  This is light the stars.  They emit light. </a:t>
            </a:r>
            <a:endParaRPr/>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200"/>
              <a:buFont typeface="Arial"/>
              <a:buAutoNum type="arabicPeriod"/>
            </a:pPr>
            <a:r>
              <a:rPr lang="en-US">
                <a:latin typeface="Arial"/>
                <a:ea typeface="Arial"/>
                <a:cs typeface="Arial"/>
                <a:sym typeface="Arial"/>
              </a:rPr>
              <a:t>Give each pair a flashlight and a mirror. Tell them not to turn it on yet.</a:t>
            </a:r>
            <a:endParaRPr/>
          </a:p>
          <a:p>
            <a:pPr marL="342900" lvl="0" indent="-342900" algn="l" rtl="0">
              <a:spcBef>
                <a:spcPts val="0"/>
              </a:spcBef>
              <a:spcAft>
                <a:spcPts val="0"/>
              </a:spcAft>
              <a:buClr>
                <a:schemeClr val="dk1"/>
              </a:buClr>
              <a:buSzPts val="1200"/>
              <a:buFont typeface="Arial"/>
              <a:buAutoNum type="arabicPeriod"/>
            </a:pPr>
            <a:r>
              <a:rPr lang="en-US">
                <a:latin typeface="Arial"/>
                <a:ea typeface="Arial"/>
                <a:cs typeface="Arial"/>
                <a:sym typeface="Arial"/>
              </a:rPr>
              <a:t>Turn off the lights in the class.</a:t>
            </a:r>
            <a:endParaRPr/>
          </a:p>
          <a:p>
            <a:pPr marL="342900" lvl="0" indent="-266700" algn="l" rtl="0">
              <a:spcBef>
                <a:spcPts val="0"/>
              </a:spcBef>
              <a:spcAft>
                <a:spcPts val="0"/>
              </a:spcAft>
              <a:buClr>
                <a:schemeClr val="dk1"/>
              </a:buClr>
              <a:buSzPts val="1200"/>
              <a:buFont typeface="Calibri"/>
              <a:buNone/>
            </a:pPr>
            <a:endParaRPr>
              <a:latin typeface="Arial"/>
              <a:ea typeface="Arial"/>
              <a:cs typeface="Arial"/>
              <a:sym typeface="Arial"/>
            </a:endParaRPr>
          </a:p>
          <a:p>
            <a:pPr marL="342900" lvl="0" indent="-342900" algn="l" rtl="0">
              <a:spcBef>
                <a:spcPts val="0"/>
              </a:spcBef>
              <a:spcAft>
                <a:spcPts val="0"/>
              </a:spcAft>
              <a:buClr>
                <a:schemeClr val="dk1"/>
              </a:buClr>
              <a:buSzPts val="1200"/>
              <a:buFont typeface="Arial"/>
              <a:buAutoNum type="arabicPeriod"/>
            </a:pPr>
            <a:r>
              <a:rPr lang="en-US">
                <a:latin typeface="Arial"/>
                <a:ea typeface="Arial"/>
                <a:cs typeface="Arial"/>
                <a:sym typeface="Arial"/>
              </a:rPr>
              <a:t>Before turning on the flashlight, it the flashlight producing light ("no")</a:t>
            </a:r>
            <a:endParaRPr/>
          </a:p>
          <a:p>
            <a:pPr marL="342900" lvl="0" indent="-342900" algn="l" rtl="0">
              <a:spcBef>
                <a:spcPts val="0"/>
              </a:spcBef>
              <a:spcAft>
                <a:spcPts val="0"/>
              </a:spcAft>
              <a:buClr>
                <a:schemeClr val="dk1"/>
              </a:buClr>
              <a:buSzPts val="1200"/>
              <a:buFont typeface="Arial"/>
              <a:buAutoNum type="arabicPeriod"/>
            </a:pPr>
            <a:r>
              <a:rPr lang="en-US">
                <a:latin typeface="Arial"/>
                <a:ea typeface="Arial"/>
                <a:cs typeface="Arial"/>
                <a:sym typeface="Arial"/>
              </a:rPr>
              <a:t>Ask is the ceiling producing light (no)</a:t>
            </a:r>
            <a:endParaRPr/>
          </a:p>
          <a:p>
            <a:pPr marL="342900" lvl="0" indent="-342900" algn="l" rtl="0">
              <a:spcBef>
                <a:spcPts val="0"/>
              </a:spcBef>
              <a:spcAft>
                <a:spcPts val="0"/>
              </a:spcAft>
              <a:buClr>
                <a:schemeClr val="dk1"/>
              </a:buClr>
              <a:buSzPts val="1200"/>
              <a:buFont typeface="Arial"/>
              <a:buAutoNum type="arabicPeriod"/>
            </a:pPr>
            <a:r>
              <a:rPr lang="en-US">
                <a:latin typeface="Arial"/>
                <a:ea typeface="Arial"/>
                <a:cs typeface="Arial"/>
                <a:sym typeface="Arial"/>
              </a:rPr>
              <a:t>Turn on the flashlight, is it producing light now? Yes.</a:t>
            </a:r>
            <a:endParaRPr/>
          </a:p>
          <a:p>
            <a:pPr marL="342900" lvl="0" indent="-266700" algn="l" rtl="0">
              <a:spcBef>
                <a:spcPts val="0"/>
              </a:spcBef>
              <a:spcAft>
                <a:spcPts val="0"/>
              </a:spcAft>
              <a:buClr>
                <a:schemeClr val="dk1"/>
              </a:buClr>
              <a:buSzPts val="1200"/>
              <a:buFont typeface="Calibri"/>
              <a:buNone/>
            </a:pPr>
            <a:endParaRPr>
              <a:latin typeface="Arial"/>
              <a:ea typeface="Arial"/>
              <a:cs typeface="Arial"/>
              <a:sym typeface="Arial"/>
            </a:endParaRPr>
          </a:p>
          <a:p>
            <a:pPr marL="342900" lvl="0" indent="-342900" algn="l" rtl="0">
              <a:spcBef>
                <a:spcPts val="0"/>
              </a:spcBef>
              <a:spcAft>
                <a:spcPts val="0"/>
              </a:spcAft>
              <a:buClr>
                <a:schemeClr val="dk1"/>
              </a:buClr>
              <a:buSzPts val="1200"/>
              <a:buFont typeface="Arial"/>
              <a:buAutoNum type="arabicPeriod"/>
            </a:pPr>
            <a:r>
              <a:rPr lang="en-US">
                <a:latin typeface="Arial"/>
                <a:ea typeface="Arial"/>
                <a:cs typeface="Arial"/>
                <a:sym typeface="Arial"/>
              </a:rPr>
              <a:t>Shine the light onto the mirror.   Can you reflect the light onto the ceiling?  HINT:  hold the flashlight like picture, do not move flashlight. Only move the mirror.</a:t>
            </a:r>
            <a:endParaRPr/>
          </a:p>
          <a:p>
            <a:pPr marL="342900" lvl="0" indent="-342900" algn="l" rtl="0">
              <a:spcBef>
                <a:spcPts val="0"/>
              </a:spcBef>
              <a:spcAft>
                <a:spcPts val="0"/>
              </a:spcAft>
              <a:buClr>
                <a:schemeClr val="dk1"/>
              </a:buClr>
              <a:buSzPts val="1200"/>
              <a:buFont typeface="Arial"/>
              <a:buAutoNum type="arabicPeriod"/>
            </a:pPr>
            <a:r>
              <a:rPr lang="en-US">
                <a:latin typeface="Arial"/>
                <a:ea typeface="Arial"/>
                <a:cs typeface="Arial"/>
                <a:sym typeface="Arial"/>
              </a:rPr>
              <a:t>Can they see a light on the ceiling?  Is the ceiling producing light or reflecting light (reflecting).</a:t>
            </a:r>
            <a:endParaRPr/>
          </a:p>
          <a:p>
            <a:pPr marL="0" lvl="0" indent="0" algn="l" rtl="0">
              <a:spcBef>
                <a:spcPts val="0"/>
              </a:spcBef>
              <a:spcAft>
                <a:spcPts val="0"/>
              </a:spcAft>
              <a:buNone/>
            </a:pPr>
            <a:r>
              <a:rPr lang="en-US">
                <a:latin typeface="Arial"/>
                <a:ea typeface="Arial"/>
                <a:cs typeface="Arial"/>
                <a:sym typeface="Arial"/>
              </a:rPr>
              <a:t>3.  Now switch who holds mirror and flashlight.  Can you reflect the light to the ceiling?</a:t>
            </a:r>
            <a:endParaRPr/>
          </a:p>
          <a:p>
            <a:pPr marL="0" lvl="0" indent="0" algn="l" rtl="0">
              <a:spcBef>
                <a:spcPts val="0"/>
              </a:spcBef>
              <a:spcAft>
                <a:spcPts val="0"/>
              </a:spcAft>
              <a:buNone/>
            </a:pPr>
            <a:endParaRPr/>
          </a:p>
        </p:txBody>
      </p:sp>
      <p:sp>
        <p:nvSpPr>
          <p:cNvPr id="122" name="Google Shape;1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b23193f95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b23193f95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2b23193f956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msnucleus.org/membership/ngss/first_ngss/01light_universe.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4.gif"/><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4.gif"/><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idx="4294967295"/>
          </p:nvPr>
        </p:nvSpPr>
        <p:spPr>
          <a:xfrm>
            <a:off x="3035525" y="911744"/>
            <a:ext cx="8472000" cy="1655700"/>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Clr>
                <a:srgbClr val="FF0000"/>
              </a:buClr>
              <a:buSzPts val="5400"/>
              <a:buFont typeface="Arial Rounded"/>
              <a:buNone/>
            </a:pPr>
            <a:r>
              <a:rPr lang="en-US" sz="5400" b="1" i="0" u="none" strike="noStrike" cap="none">
                <a:solidFill>
                  <a:srgbClr val="FF0000"/>
                </a:solidFill>
                <a:latin typeface="Arial Rounded"/>
                <a:ea typeface="Arial Rounded"/>
                <a:cs typeface="Arial Rounded"/>
                <a:sym typeface="Arial Rounded"/>
              </a:rPr>
              <a:t>Mattos Science Magnet</a:t>
            </a:r>
            <a:br>
              <a:rPr lang="en-US" sz="5400" b="1" i="0" u="none" strike="noStrike" cap="none">
                <a:solidFill>
                  <a:srgbClr val="FF0000"/>
                </a:solidFill>
                <a:latin typeface="Arial Rounded"/>
                <a:ea typeface="Arial Rounded"/>
                <a:cs typeface="Arial Rounded"/>
                <a:sym typeface="Arial Rounded"/>
              </a:rPr>
            </a:br>
            <a:r>
              <a:rPr lang="en-US" sz="5400" b="1" i="0" u="none" strike="noStrike" cap="none">
                <a:solidFill>
                  <a:srgbClr val="FF0000"/>
                </a:solidFill>
                <a:latin typeface="Arial Rounded"/>
                <a:ea typeface="Arial Rounded"/>
                <a:cs typeface="Arial Rounded"/>
                <a:sym typeface="Arial Rounded"/>
              </a:rPr>
              <a:t>Docent Program</a:t>
            </a:r>
            <a:endParaRPr sz="4400" b="1" i="0" u="none" strike="noStrike" cap="none">
              <a:solidFill>
                <a:schemeClr val="dk1"/>
              </a:solidFill>
              <a:latin typeface="Arial Rounded"/>
              <a:ea typeface="Arial Rounded"/>
              <a:cs typeface="Arial Rounded"/>
              <a:sym typeface="Arial Rounded"/>
            </a:endParaRPr>
          </a:p>
        </p:txBody>
      </p:sp>
      <p:sp>
        <p:nvSpPr>
          <p:cNvPr id="89" name="Google Shape;89;p13"/>
          <p:cNvSpPr txBox="1">
            <a:spLocks noGrp="1"/>
          </p:cNvSpPr>
          <p:nvPr>
            <p:ph type="subTitle" idx="4294967295"/>
          </p:nvPr>
        </p:nvSpPr>
        <p:spPr>
          <a:xfrm>
            <a:off x="569399" y="3161506"/>
            <a:ext cx="10758114" cy="2333517"/>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1000"/>
              </a:spcBef>
              <a:spcAft>
                <a:spcPts val="0"/>
              </a:spcAft>
              <a:buClr>
                <a:srgbClr val="000000"/>
              </a:buClr>
              <a:buSzPts val="4000"/>
              <a:buFont typeface="Arial"/>
              <a:buNone/>
            </a:pPr>
            <a:r>
              <a:rPr lang="en-US" sz="4000" b="1" dirty="0">
                <a:solidFill>
                  <a:srgbClr val="000000"/>
                </a:solidFill>
                <a:latin typeface="Arial Rounded"/>
                <a:ea typeface="Arial Rounded"/>
                <a:cs typeface="Arial Rounded"/>
                <a:sym typeface="Arial Rounded"/>
              </a:rPr>
              <a:t>First</a:t>
            </a:r>
            <a:r>
              <a:rPr lang="en-US" sz="4000" b="1" i="0" u="none" strike="noStrike" cap="none" dirty="0">
                <a:solidFill>
                  <a:srgbClr val="000000"/>
                </a:solidFill>
                <a:latin typeface="Arial Rounded"/>
                <a:ea typeface="Arial Rounded"/>
                <a:cs typeface="Arial Rounded"/>
                <a:sym typeface="Arial Rounded"/>
              </a:rPr>
              <a:t> grade  </a:t>
            </a:r>
            <a:endParaRPr dirty="0"/>
          </a:p>
          <a:p>
            <a:pPr marL="0" marR="0" lvl="0" indent="0" algn="ctr" rtl="0">
              <a:lnSpc>
                <a:spcPct val="90000"/>
              </a:lnSpc>
              <a:spcBef>
                <a:spcPts val="1000"/>
              </a:spcBef>
              <a:spcAft>
                <a:spcPts val="0"/>
              </a:spcAft>
              <a:buClr>
                <a:srgbClr val="000000"/>
              </a:buClr>
              <a:buSzPts val="4000"/>
              <a:buFont typeface="Arial"/>
              <a:buNone/>
            </a:pPr>
            <a:r>
              <a:rPr lang="en-US" sz="4000" b="1" i="0" u="none" strike="noStrike" cap="none" dirty="0">
                <a:solidFill>
                  <a:srgbClr val="000000"/>
                </a:solidFill>
                <a:latin typeface="Arial Rounded"/>
                <a:ea typeface="Arial Rounded"/>
                <a:cs typeface="Arial Rounded"/>
                <a:sym typeface="Arial Rounded"/>
              </a:rPr>
              <a:t>Lesson 4.  Light in the Universe</a:t>
            </a:r>
            <a:endParaRPr dirty="0"/>
          </a:p>
          <a:p>
            <a:pPr marL="0" marR="0" lvl="0" indent="0" algn="ctr" rtl="0">
              <a:lnSpc>
                <a:spcPct val="9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Discovering the Sun is a star. It radiates light. Light reflects off other objects.</a:t>
            </a:r>
            <a:endParaRPr sz="2000" b="0" i="0" u="none" strike="noStrike" cap="none" dirty="0">
              <a:solidFill>
                <a:srgbClr val="000000"/>
              </a:solidFill>
              <a:latin typeface="Arial"/>
              <a:ea typeface="Arial"/>
              <a:cs typeface="Arial"/>
              <a:sym typeface="Arial"/>
            </a:endParaRPr>
          </a:p>
        </p:txBody>
      </p:sp>
      <p:pic>
        <p:nvPicPr>
          <p:cNvPr id="91" name="Google Shape;91;p13"/>
          <p:cNvPicPr preferRelativeResize="0"/>
          <p:nvPr/>
        </p:nvPicPr>
        <p:blipFill rotWithShape="1">
          <a:blip r:embed="rId3">
            <a:alphaModFix/>
          </a:blip>
          <a:srcRect/>
          <a:stretch/>
        </p:blipFill>
        <p:spPr>
          <a:xfrm>
            <a:off x="569399" y="863945"/>
            <a:ext cx="2533202" cy="2076115"/>
          </a:xfrm>
          <a:prstGeom prst="rect">
            <a:avLst/>
          </a:prstGeom>
          <a:noFill/>
          <a:ln>
            <a:noFill/>
          </a:ln>
        </p:spPr>
      </p:pic>
      <p:sp>
        <p:nvSpPr>
          <p:cNvPr id="2" name="TextBox 1">
            <a:extLst>
              <a:ext uri="{FF2B5EF4-FFF2-40B4-BE49-F238E27FC236}">
                <a16:creationId xmlns:a16="http://schemas.microsoft.com/office/drawing/2014/main" id="{AA87790F-29B6-C949-300D-24029541FF24}"/>
              </a:ext>
            </a:extLst>
          </p:cNvPr>
          <p:cNvSpPr txBox="1"/>
          <p:nvPr/>
        </p:nvSpPr>
        <p:spPr>
          <a:xfrm>
            <a:off x="8394095" y="5593003"/>
            <a:ext cx="3230711"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br>
              <a:rPr lang="en-US" dirty="0"/>
            </a:br>
            <a:r>
              <a:rPr lang="en-US" dirty="0"/>
              <a:t>Math Science Nucleus ©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p:nvPr/>
        </p:nvSpPr>
        <p:spPr>
          <a:xfrm>
            <a:off x="590550" y="304800"/>
            <a:ext cx="10810800" cy="643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chemeClr val="dk1"/>
              </a:solidFill>
              <a:latin typeface="Arial Rounded"/>
              <a:ea typeface="Arial Rounded"/>
              <a:cs typeface="Arial Rounded"/>
              <a:sym typeface="Arial Rounded"/>
            </a:endParaRPr>
          </a:p>
          <a:p>
            <a:pPr marL="0" marR="0" lvl="0" indent="0" algn="l" rtl="0">
              <a:spcBef>
                <a:spcPts val="0"/>
              </a:spcBef>
              <a:spcAft>
                <a:spcPts val="0"/>
              </a:spcAft>
              <a:buNone/>
            </a:pPr>
            <a:r>
              <a:rPr lang="en-US" sz="2000" b="1">
                <a:solidFill>
                  <a:schemeClr val="dk1"/>
                </a:solidFill>
                <a:latin typeface="Arial Rounded"/>
                <a:ea typeface="Arial Rounded"/>
                <a:cs typeface="Arial Rounded"/>
                <a:sym typeface="Arial Rounded"/>
              </a:rPr>
              <a:t>If you can darken a room…</a:t>
            </a:r>
            <a:endParaRPr/>
          </a:p>
          <a:p>
            <a:pPr marL="0" marR="0" lvl="0" indent="0" algn="l" rtl="0">
              <a:spcBef>
                <a:spcPts val="0"/>
              </a:spcBef>
              <a:spcAft>
                <a:spcPts val="0"/>
              </a:spcAft>
              <a:buNone/>
            </a:pPr>
            <a:r>
              <a:rPr lang="en-US" sz="3200" b="1">
                <a:solidFill>
                  <a:schemeClr val="dk1"/>
                </a:solidFill>
                <a:latin typeface="Arial Rounded"/>
                <a:ea typeface="Arial Rounded"/>
                <a:cs typeface="Arial Rounded"/>
                <a:sym typeface="Arial Rounded"/>
              </a:rPr>
              <a:t>ACTIVITY 3 Fly a comet!  </a:t>
            </a:r>
            <a:endParaRPr/>
          </a:p>
          <a:p>
            <a:pPr marL="0" marR="0" lvl="0" indent="0" algn="l" rtl="0">
              <a:spcBef>
                <a:spcPts val="0"/>
              </a:spcBef>
              <a:spcAft>
                <a:spcPts val="0"/>
              </a:spcAft>
              <a:buNone/>
            </a:pPr>
            <a:r>
              <a:rPr lang="en-US" sz="3200" b="1">
                <a:solidFill>
                  <a:schemeClr val="dk1"/>
                </a:solidFill>
                <a:latin typeface="Arial Rounded"/>
                <a:ea typeface="Arial Rounded"/>
                <a:cs typeface="Arial Rounded"/>
                <a:sym typeface="Arial Rounded"/>
              </a:rPr>
              <a:t>Does it emit or reflect light?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Arial"/>
                <a:ea typeface="Arial"/>
                <a:cs typeface="Arial"/>
                <a:sym typeface="Arial"/>
              </a:rPr>
              <a:t>A comet is an object that is made up of gases and rocks. When near the Sun, a “tail” of gas and dust particles point away from the Sun. Comets do not pass Earth very often.</a:t>
            </a:r>
            <a:endParaRPr/>
          </a:p>
          <a:p>
            <a:pPr marL="0" marR="0" lvl="0" indent="0" algn="l" rtl="0">
              <a:spcBef>
                <a:spcPts val="0"/>
              </a:spcBef>
              <a:spcAft>
                <a:spcPts val="0"/>
              </a:spcAft>
              <a:buNone/>
            </a:pPr>
            <a:endParaRPr/>
          </a:p>
          <a:p>
            <a:pPr marL="342900" marR="0" lvl="0" indent="-3429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Give each pair of students a comet ball (bouncy ball with reflective streamers)</a:t>
            </a:r>
            <a:endParaRPr/>
          </a:p>
          <a:p>
            <a:pPr marL="342900" marR="0" lvl="0" indent="-3429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Give several pairs of students flashlights and energy balls to act as shining stars. (4 flashlights to shine as students are tossing comets)</a:t>
            </a:r>
            <a:endParaRPr/>
          </a:p>
          <a:p>
            <a:pPr marL="342900" marR="0" lvl="0" indent="-3429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 Students will throw the comet to their partner. Practice several times because when you turn the lights out you want them to catch the comets.</a:t>
            </a:r>
            <a:endParaRPr/>
          </a:p>
          <a:p>
            <a:pPr marL="342900" marR="0" lvl="0" indent="-3429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Turn off light. Toss comet to partner. Can you see the comets?  (no if its darkened)</a:t>
            </a:r>
            <a:endParaRPr/>
          </a:p>
          <a:p>
            <a:pPr marL="342900" marR="0" lvl="0" indent="-3429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Turn on flashlights turned to comet pathway. Toss comets again. When can they see the comets? (Comets are visible when they contact light of flashlights. The comet is reflecting light, not producing light.</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8" name="Google Shape;168;p22"/>
          <p:cNvPicPr preferRelativeResize="0"/>
          <p:nvPr/>
        </p:nvPicPr>
        <p:blipFill rotWithShape="1">
          <a:blip r:embed="rId3">
            <a:alphaModFix/>
          </a:blip>
          <a:srcRect/>
          <a:stretch/>
        </p:blipFill>
        <p:spPr>
          <a:xfrm rot="5400000">
            <a:off x="6739388" y="330967"/>
            <a:ext cx="1732549" cy="1680225"/>
          </a:xfrm>
          <a:prstGeom prst="rect">
            <a:avLst/>
          </a:prstGeom>
          <a:noFill/>
          <a:ln>
            <a:noFill/>
          </a:ln>
        </p:spPr>
      </p:pic>
      <p:pic>
        <p:nvPicPr>
          <p:cNvPr id="169" name="Google Shape;169;p22"/>
          <p:cNvPicPr preferRelativeResize="0"/>
          <p:nvPr/>
        </p:nvPicPr>
        <p:blipFill rotWithShape="1">
          <a:blip r:embed="rId4">
            <a:alphaModFix/>
          </a:blip>
          <a:srcRect/>
          <a:stretch/>
        </p:blipFill>
        <p:spPr>
          <a:xfrm rot="-1245282">
            <a:off x="9040058" y="621191"/>
            <a:ext cx="2239080" cy="10997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Docent Notes</a:t>
            </a:r>
            <a:endParaRPr/>
          </a:p>
        </p:txBody>
      </p:sp>
      <p:sp>
        <p:nvSpPr>
          <p:cNvPr id="176" name="Google Shape;176;p2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Learn more at: </a:t>
            </a:r>
            <a:r>
              <a:rPr lang="en-US" u="sng">
                <a:solidFill>
                  <a:schemeClr val="hlink"/>
                </a:solidFill>
                <a:hlinkClick r:id="rId3"/>
              </a:rPr>
              <a:t>https://www.msnucleus.org/membership/ngss/first_ngss/01light_universe.html</a:t>
            </a:r>
            <a:endParaRPr/>
          </a:p>
          <a:p>
            <a:pPr marL="0" lvl="0" indent="0" algn="l" rtl="0">
              <a:spcBef>
                <a:spcPts val="1000"/>
              </a:spcBef>
              <a:spcAft>
                <a:spcPts val="0"/>
              </a:spcAft>
              <a:buNone/>
            </a:pPr>
            <a:endParaRPr/>
          </a:p>
          <a:p>
            <a:pPr marL="0" lvl="0" indent="0" algn="l" rtl="0">
              <a:spcBef>
                <a:spcPts val="1000"/>
              </a:spcBef>
              <a:spcAft>
                <a:spcPts val="0"/>
              </a:spcAft>
              <a:buNone/>
            </a:pPr>
            <a:r>
              <a:rPr lang="en-US"/>
              <a:t>Mirrors may be in box from previous 1st grade lessons</a:t>
            </a:r>
            <a:endParaRPr/>
          </a:p>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3">
            <a:alphaModFix/>
          </a:blip>
          <a:srcRect/>
          <a:stretch/>
        </p:blipFill>
        <p:spPr>
          <a:xfrm>
            <a:off x="525297" y="300719"/>
            <a:ext cx="11141405" cy="62565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5"/>
          <p:cNvPicPr preferRelativeResize="0"/>
          <p:nvPr/>
        </p:nvPicPr>
        <p:blipFill rotWithShape="1">
          <a:blip r:embed="rId3">
            <a:alphaModFix/>
          </a:blip>
          <a:srcRect/>
          <a:stretch/>
        </p:blipFill>
        <p:spPr>
          <a:xfrm>
            <a:off x="49006" y="53047"/>
            <a:ext cx="12093987" cy="6751905"/>
          </a:xfrm>
          <a:prstGeom prst="rect">
            <a:avLst/>
          </a:prstGeom>
          <a:noFill/>
          <a:ln>
            <a:noFill/>
          </a:ln>
        </p:spPr>
      </p:pic>
      <p:pic>
        <p:nvPicPr>
          <p:cNvPr id="102" name="Google Shape;102;p15" descr="Shooting Star GIF - Shooting Star Sky Night GIFs"/>
          <p:cNvPicPr preferRelativeResize="0"/>
          <p:nvPr/>
        </p:nvPicPr>
        <p:blipFill rotWithShape="1">
          <a:blip r:embed="rId4">
            <a:alphaModFix/>
          </a:blip>
          <a:srcRect/>
          <a:stretch/>
        </p:blipFill>
        <p:spPr>
          <a:xfrm>
            <a:off x="4730211" y="2064434"/>
            <a:ext cx="2731577" cy="1526470"/>
          </a:xfrm>
          <a:prstGeom prst="rect">
            <a:avLst/>
          </a:prstGeom>
          <a:noFill/>
          <a:ln>
            <a:noFill/>
          </a:ln>
        </p:spPr>
      </p:pic>
      <p:sp>
        <p:nvSpPr>
          <p:cNvPr id="103" name="Google Shape;103;p15"/>
          <p:cNvSpPr txBox="1"/>
          <p:nvPr/>
        </p:nvSpPr>
        <p:spPr>
          <a:xfrm>
            <a:off x="5345723" y="3699803"/>
            <a:ext cx="253218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Shooting star—a rock burning up and produces light</a:t>
            </a:r>
            <a:endParaRPr/>
          </a:p>
        </p:txBody>
      </p:sp>
      <p:pic>
        <p:nvPicPr>
          <p:cNvPr id="104" name="Google Shape;104;p15"/>
          <p:cNvPicPr preferRelativeResize="0"/>
          <p:nvPr/>
        </p:nvPicPr>
        <p:blipFill>
          <a:blip r:embed="rId5">
            <a:alphaModFix/>
          </a:blip>
          <a:stretch>
            <a:fillRect/>
          </a:stretch>
        </p:blipFill>
        <p:spPr>
          <a:xfrm>
            <a:off x="9224963" y="6181725"/>
            <a:ext cx="2733675" cy="590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6"/>
          <p:cNvPicPr preferRelativeResize="0"/>
          <p:nvPr/>
        </p:nvPicPr>
        <p:blipFill rotWithShape="1">
          <a:blip r:embed="rId3">
            <a:alphaModFix/>
          </a:blip>
          <a:srcRect/>
          <a:stretch/>
        </p:blipFill>
        <p:spPr>
          <a:xfrm>
            <a:off x="106161" y="277857"/>
            <a:ext cx="11979678" cy="63022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p:nvPr/>
        </p:nvSpPr>
        <p:spPr>
          <a:xfrm>
            <a:off x="321175" y="494525"/>
            <a:ext cx="112722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Rounded"/>
                <a:ea typeface="Arial Rounded"/>
                <a:cs typeface="Arial Rounded"/>
                <a:sym typeface="Arial Rounded"/>
              </a:rPr>
              <a:t>Observe things that produce light</a:t>
            </a:r>
            <a:endParaRPr/>
          </a:p>
          <a:p>
            <a:pPr marL="457200" marR="0" lvl="0" indent="-381000" algn="l" rtl="0">
              <a:spcBef>
                <a:spcPts val="0"/>
              </a:spcBef>
              <a:spcAft>
                <a:spcPts val="0"/>
              </a:spcAft>
              <a:buClr>
                <a:schemeClr val="dk1"/>
              </a:buClr>
              <a:buSzPts val="2400"/>
              <a:buFont typeface="Arial Rounded"/>
              <a:buAutoNum type="arabicPeriod"/>
            </a:pPr>
            <a:r>
              <a:rPr lang="en-US" sz="2400" b="1">
                <a:solidFill>
                  <a:schemeClr val="dk1"/>
                </a:solidFill>
                <a:latin typeface="Arial Rounded"/>
                <a:ea typeface="Arial Rounded"/>
                <a:cs typeface="Arial Rounded"/>
                <a:sym typeface="Arial Rounded"/>
              </a:rPr>
              <a:t>What makes its own light in the classroom?  </a:t>
            </a:r>
            <a:endParaRPr/>
          </a:p>
          <a:p>
            <a:pPr marL="457200" marR="0" lvl="0" indent="-381000" algn="l" rtl="0">
              <a:spcBef>
                <a:spcPts val="0"/>
              </a:spcBef>
              <a:spcAft>
                <a:spcPts val="0"/>
              </a:spcAft>
              <a:buClr>
                <a:schemeClr val="dk1"/>
              </a:buClr>
              <a:buSzPts val="2400"/>
              <a:buFont typeface="Arial Rounded"/>
              <a:buAutoNum type="arabicPeriod"/>
            </a:pPr>
            <a:r>
              <a:rPr lang="en-US" sz="2400" b="1">
                <a:solidFill>
                  <a:schemeClr val="dk1"/>
                </a:solidFill>
                <a:latin typeface="Arial Rounded"/>
                <a:ea typeface="Arial Rounded"/>
                <a:cs typeface="Arial Rounded"/>
                <a:sym typeface="Arial Rounded"/>
              </a:rPr>
              <a:t>Explore how flashlight and alien ball produce their own light, like a star.</a:t>
            </a:r>
            <a:endParaRPr/>
          </a:p>
          <a:p>
            <a:pPr marL="457200" marR="0" lvl="0" indent="-381000" algn="l" rtl="0">
              <a:spcBef>
                <a:spcPts val="0"/>
              </a:spcBef>
              <a:spcAft>
                <a:spcPts val="0"/>
              </a:spcAft>
              <a:buClr>
                <a:schemeClr val="dk1"/>
              </a:buClr>
              <a:buSzPts val="2400"/>
              <a:buFont typeface="Arial Rounded"/>
              <a:buAutoNum type="arabicPeriod"/>
            </a:pPr>
            <a:r>
              <a:rPr lang="en-US" sz="2400" b="1">
                <a:solidFill>
                  <a:schemeClr val="dk1"/>
                </a:solidFill>
                <a:latin typeface="Arial Rounded"/>
                <a:ea typeface="Arial Rounded"/>
                <a:cs typeface="Arial Rounded"/>
                <a:sym typeface="Arial Rounded"/>
              </a:rPr>
              <a:t>Demonstrate how a light stick produces light.</a:t>
            </a:r>
            <a:endParaRPr/>
          </a:p>
        </p:txBody>
      </p:sp>
      <p:pic>
        <p:nvPicPr>
          <p:cNvPr id="116" name="Google Shape;116;p17"/>
          <p:cNvPicPr preferRelativeResize="0"/>
          <p:nvPr/>
        </p:nvPicPr>
        <p:blipFill rotWithShape="1">
          <a:blip r:embed="rId3">
            <a:alphaModFix/>
          </a:blip>
          <a:srcRect/>
          <a:stretch/>
        </p:blipFill>
        <p:spPr>
          <a:xfrm>
            <a:off x="4357038" y="3259393"/>
            <a:ext cx="2835037" cy="2129035"/>
          </a:xfrm>
          <a:prstGeom prst="rect">
            <a:avLst/>
          </a:prstGeom>
          <a:noFill/>
          <a:ln>
            <a:noFill/>
          </a:ln>
        </p:spPr>
      </p:pic>
      <p:pic>
        <p:nvPicPr>
          <p:cNvPr id="117" name="Google Shape;117;p17"/>
          <p:cNvPicPr preferRelativeResize="0"/>
          <p:nvPr/>
        </p:nvPicPr>
        <p:blipFill rotWithShape="1">
          <a:blip r:embed="rId4">
            <a:alphaModFix/>
          </a:blip>
          <a:srcRect/>
          <a:stretch/>
        </p:blipFill>
        <p:spPr>
          <a:xfrm>
            <a:off x="1277257" y="3171963"/>
            <a:ext cx="2757222" cy="2481499"/>
          </a:xfrm>
          <a:prstGeom prst="rect">
            <a:avLst/>
          </a:prstGeom>
          <a:noFill/>
          <a:ln>
            <a:noFill/>
          </a:ln>
        </p:spPr>
      </p:pic>
      <p:pic>
        <p:nvPicPr>
          <p:cNvPr id="118" name="Google Shape;118;p17" descr="Amazon.com: 32 PCS Ultra Bright 6 Inch Glow Sticks - Emergency Bright Chem Glow  Sticks with 12 Hour Duration - Camping, Hiking Glow Stick Lights - for  Parties and Kids Activities -"/>
          <p:cNvPicPr preferRelativeResize="0"/>
          <p:nvPr/>
        </p:nvPicPr>
        <p:blipFill rotWithShape="1">
          <a:blip r:embed="rId5">
            <a:alphaModFix/>
          </a:blip>
          <a:srcRect/>
          <a:stretch/>
        </p:blipFill>
        <p:spPr>
          <a:xfrm>
            <a:off x="8069943" y="2808662"/>
            <a:ext cx="2844800" cy="284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p:nvPr/>
        </p:nvSpPr>
        <p:spPr>
          <a:xfrm>
            <a:off x="1442042" y="365448"/>
            <a:ext cx="981580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Arial Rounded"/>
                <a:ea typeface="Arial Rounded"/>
                <a:cs typeface="Arial Rounded"/>
                <a:sym typeface="Arial Rounded"/>
              </a:rPr>
              <a:t>Activity 1 – Practice producing and reflecting light using a flashlight and a mirror</a:t>
            </a:r>
            <a:endParaRPr/>
          </a:p>
        </p:txBody>
      </p:sp>
      <p:pic>
        <p:nvPicPr>
          <p:cNvPr id="125" name="Google Shape;125;p18"/>
          <p:cNvPicPr preferRelativeResize="0"/>
          <p:nvPr/>
        </p:nvPicPr>
        <p:blipFill rotWithShape="1">
          <a:blip r:embed="rId3">
            <a:alphaModFix/>
          </a:blip>
          <a:srcRect/>
          <a:stretch/>
        </p:blipFill>
        <p:spPr>
          <a:xfrm>
            <a:off x="939593" y="2760431"/>
            <a:ext cx="4326877" cy="2884584"/>
          </a:xfrm>
          <a:prstGeom prst="rect">
            <a:avLst/>
          </a:prstGeom>
          <a:noFill/>
          <a:ln>
            <a:noFill/>
          </a:ln>
        </p:spPr>
      </p:pic>
      <p:pic>
        <p:nvPicPr>
          <p:cNvPr id="126" name="Google Shape;126;p18"/>
          <p:cNvPicPr preferRelativeResize="0"/>
          <p:nvPr/>
        </p:nvPicPr>
        <p:blipFill rotWithShape="1">
          <a:blip r:embed="rId4">
            <a:alphaModFix/>
          </a:blip>
          <a:srcRect/>
          <a:stretch/>
        </p:blipFill>
        <p:spPr>
          <a:xfrm rot="-5400000">
            <a:off x="6976936" y="1918606"/>
            <a:ext cx="2806361" cy="4568233"/>
          </a:xfrm>
          <a:prstGeom prst="rect">
            <a:avLst/>
          </a:prstGeom>
          <a:noFill/>
          <a:ln>
            <a:noFill/>
          </a:ln>
        </p:spPr>
      </p:pic>
      <p:sp>
        <p:nvSpPr>
          <p:cNvPr id="127" name="Google Shape;127;p18"/>
          <p:cNvSpPr txBox="1"/>
          <p:nvPr/>
        </p:nvSpPr>
        <p:spPr>
          <a:xfrm>
            <a:off x="5546783" y="1948607"/>
            <a:ext cx="1752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Moon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p:nvPr/>
        </p:nvSpPr>
        <p:spPr>
          <a:xfrm>
            <a:off x="961053" y="354563"/>
            <a:ext cx="1016649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Rounded"/>
                <a:ea typeface="Arial Rounded"/>
                <a:cs typeface="Arial Rounded"/>
                <a:sym typeface="Arial Rounded"/>
              </a:rPr>
              <a:t>Activity 2 --Peek in the mystery box!  </a:t>
            </a:r>
            <a:endParaRPr/>
          </a:p>
          <a:p>
            <a:pPr marL="0" marR="0" lvl="0" indent="0" algn="l" rtl="0">
              <a:spcBef>
                <a:spcPts val="0"/>
              </a:spcBef>
              <a:spcAft>
                <a:spcPts val="0"/>
              </a:spcAft>
              <a:buNone/>
            </a:pPr>
            <a:r>
              <a:rPr lang="en-US" sz="3600" b="1">
                <a:solidFill>
                  <a:schemeClr val="dk1"/>
                </a:solidFill>
                <a:latin typeface="Arial Rounded"/>
                <a:ea typeface="Arial Rounded"/>
                <a:cs typeface="Arial Rounded"/>
                <a:sym typeface="Arial Rounded"/>
              </a:rPr>
              <a:t>Can you see things if there is very little light?</a:t>
            </a:r>
            <a:endParaRPr/>
          </a:p>
          <a:p>
            <a:pPr marL="0" marR="0" lvl="0" indent="0" algn="l" rtl="0">
              <a:spcBef>
                <a:spcPts val="0"/>
              </a:spcBef>
              <a:spcAft>
                <a:spcPts val="0"/>
              </a:spcAft>
              <a:buNone/>
            </a:pPr>
            <a:endParaRPr sz="2400" b="1">
              <a:solidFill>
                <a:schemeClr val="dk1"/>
              </a:solidFill>
              <a:latin typeface="Arial Rounded"/>
              <a:ea typeface="Arial Rounded"/>
              <a:cs typeface="Arial Rounded"/>
              <a:sym typeface="Arial Rounded"/>
            </a:endParaRPr>
          </a:p>
        </p:txBody>
      </p:sp>
      <p:sp>
        <p:nvSpPr>
          <p:cNvPr id="133" name="Google Shape;133;p19"/>
          <p:cNvSpPr txBox="1"/>
          <p:nvPr/>
        </p:nvSpPr>
        <p:spPr>
          <a:xfrm>
            <a:off x="1483412" y="2230541"/>
            <a:ext cx="7442700" cy="3694200"/>
          </a:xfrm>
          <a:prstGeom prst="rect">
            <a:avLst/>
          </a:prstGeom>
          <a:noFill/>
          <a:ln>
            <a:noFill/>
          </a:ln>
        </p:spPr>
        <p:txBody>
          <a:bodyPr spcFirstLastPara="1" wrap="square" lIns="91425" tIns="45700" rIns="91425" bIns="45700" anchor="t" anchorCtr="0">
            <a:spAutoFit/>
          </a:bodyPr>
          <a:lstStyle/>
          <a:p>
            <a:pPr marL="342900" marR="0" lvl="0" indent="-304800" algn="l" rtl="0">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Peek into the box.  </a:t>
            </a:r>
            <a:endParaRPr sz="1800">
              <a:solidFill>
                <a:schemeClr val="dk1"/>
              </a:solidFill>
              <a:latin typeface="Arial"/>
              <a:ea typeface="Arial"/>
              <a:cs typeface="Arial"/>
              <a:sym typeface="Arial"/>
            </a:endParaRPr>
          </a:p>
          <a:p>
            <a:pPr marL="914400" marR="0" lvl="1"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many items can you see?  </a:t>
            </a:r>
            <a:endParaRPr sz="1800">
              <a:solidFill>
                <a:schemeClr val="dk1"/>
              </a:solidFill>
              <a:latin typeface="Arial"/>
              <a:ea typeface="Arial"/>
              <a:cs typeface="Arial"/>
              <a:sym typeface="Arial"/>
            </a:endParaRPr>
          </a:p>
          <a:p>
            <a:pPr marL="914400" marR="0" lvl="1"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Are any things emitting light?  </a:t>
            </a:r>
            <a:endParaRPr sz="1800">
              <a:solidFill>
                <a:schemeClr val="dk1"/>
              </a:solidFill>
              <a:latin typeface="Arial"/>
              <a:ea typeface="Arial"/>
              <a:cs typeface="Arial"/>
              <a:sym typeface="Arial"/>
            </a:endParaRPr>
          </a:p>
          <a:p>
            <a:pPr marL="914400" marR="0" lvl="1"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Are any reflecting light?</a:t>
            </a:r>
            <a:endParaRPr sz="1800">
              <a:solidFill>
                <a:schemeClr val="dk1"/>
              </a:solidFill>
              <a:latin typeface="Arial"/>
              <a:ea typeface="Arial"/>
              <a:cs typeface="Arial"/>
              <a:sym typeface="Arial"/>
            </a:endParaRPr>
          </a:p>
          <a:p>
            <a:pPr marL="914400" marR="0" lvl="0" indent="0" algn="l" rtl="0">
              <a:spcBef>
                <a:spcPts val="0"/>
              </a:spcBef>
              <a:spcAft>
                <a:spcPts val="0"/>
              </a:spcAft>
              <a:buNone/>
            </a:pPr>
            <a:endParaRPr sz="1800">
              <a:solidFill>
                <a:schemeClr val="dk1"/>
              </a:solidFill>
            </a:endParaRPr>
          </a:p>
          <a:p>
            <a:pPr marL="342900" marR="0" lvl="0" indent="-304800" algn="l" rtl="0">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Try again.  </a:t>
            </a:r>
            <a:endParaRPr sz="1800">
              <a:solidFill>
                <a:schemeClr val="dk1"/>
              </a:solidFill>
              <a:latin typeface="Arial"/>
              <a:ea typeface="Arial"/>
              <a:cs typeface="Arial"/>
              <a:sym typeface="Arial"/>
            </a:endParaRPr>
          </a:p>
          <a:p>
            <a:pPr marL="914400" marR="0" lvl="1"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many items can you see emitting light like a star?</a:t>
            </a:r>
            <a:r>
              <a:rPr lang="en-US" sz="1800"/>
              <a:t> </a:t>
            </a:r>
            <a:endParaRPr sz="1800"/>
          </a:p>
          <a:p>
            <a:pPr marL="914400" marR="0" lvl="1"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many items do you see reflecting light like the moon?  </a:t>
            </a:r>
            <a:endParaRPr sz="1800">
              <a:solidFill>
                <a:schemeClr val="dk1"/>
              </a:solidFill>
              <a:latin typeface="Arial"/>
              <a:ea typeface="Arial"/>
              <a:cs typeface="Arial"/>
              <a:sym typeface="Arial"/>
            </a:endParaRPr>
          </a:p>
          <a:p>
            <a:pPr marL="914400" marR="0" lvl="1"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Can you see more things in the box now?  Why?</a:t>
            </a:r>
            <a:endParaRPr sz="1800">
              <a:solidFill>
                <a:schemeClr val="dk1"/>
              </a:solidFill>
              <a:latin typeface="Arial"/>
              <a:ea typeface="Arial"/>
              <a:cs typeface="Arial"/>
              <a:sym typeface="Arial"/>
            </a:endParaRPr>
          </a:p>
          <a:p>
            <a:pPr marL="914400" marR="0" lvl="0" indent="0" algn="l" rtl="0">
              <a:spcBef>
                <a:spcPts val="0"/>
              </a:spcBef>
              <a:spcAft>
                <a:spcPts val="0"/>
              </a:spcAft>
              <a:buNone/>
            </a:pPr>
            <a:endParaRPr sz="1800">
              <a:solidFill>
                <a:schemeClr val="dk1"/>
              </a:solidFill>
            </a:endParaRPr>
          </a:p>
          <a:p>
            <a:pPr marL="342900" marR="0" lvl="0" indent="-304800" algn="l" rtl="0">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Turn on the classroom lights and open the box lid.</a:t>
            </a:r>
            <a:r>
              <a:rPr lang="en-US" sz="1800">
                <a:solidFill>
                  <a:schemeClr val="dk1"/>
                </a:solidFill>
              </a:rPr>
              <a:t> </a:t>
            </a:r>
            <a:endParaRPr sz="1800">
              <a:solidFill>
                <a:schemeClr val="dk1"/>
              </a:solidFill>
            </a:endParaRPr>
          </a:p>
          <a:p>
            <a:pPr marL="914400" marR="0" lvl="1"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Is there anything you can see now you didn’t see before? </a:t>
            </a:r>
            <a:endParaRPr sz="1800">
              <a:solidFill>
                <a:schemeClr val="dk1"/>
              </a:solidFill>
              <a:latin typeface="Arial"/>
              <a:ea typeface="Arial"/>
              <a:cs typeface="Arial"/>
              <a:sym typeface="Arial"/>
            </a:endParaRPr>
          </a:p>
          <a:p>
            <a:pPr marL="914400" marR="0" lvl="1"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Why is it easier to see everything now?  </a:t>
            </a:r>
            <a:endParaRPr sz="1800">
              <a:solidFill>
                <a:schemeClr val="dk1"/>
              </a:solidFill>
              <a:latin typeface="Calibri"/>
              <a:ea typeface="Calibri"/>
              <a:cs typeface="Calibri"/>
              <a:sym typeface="Calibri"/>
            </a:endParaRPr>
          </a:p>
        </p:txBody>
      </p:sp>
      <p:pic>
        <p:nvPicPr>
          <p:cNvPr id="134" name="Google Shape;134;p19"/>
          <p:cNvPicPr preferRelativeResize="0"/>
          <p:nvPr/>
        </p:nvPicPr>
        <p:blipFill rotWithShape="1">
          <a:blip r:embed="rId3">
            <a:alphaModFix/>
          </a:blip>
          <a:srcRect/>
          <a:stretch/>
        </p:blipFill>
        <p:spPr>
          <a:xfrm>
            <a:off x="208115" y="1924223"/>
            <a:ext cx="1098905" cy="1132204"/>
          </a:xfrm>
          <a:prstGeom prst="rect">
            <a:avLst/>
          </a:prstGeom>
          <a:noFill/>
          <a:ln>
            <a:noFill/>
          </a:ln>
        </p:spPr>
      </p:pic>
      <p:pic>
        <p:nvPicPr>
          <p:cNvPr id="135" name="Google Shape;135;p19"/>
          <p:cNvPicPr preferRelativeResize="0"/>
          <p:nvPr/>
        </p:nvPicPr>
        <p:blipFill rotWithShape="1">
          <a:blip r:embed="rId4">
            <a:alphaModFix/>
          </a:blip>
          <a:srcRect/>
          <a:stretch/>
        </p:blipFill>
        <p:spPr>
          <a:xfrm rot="754632">
            <a:off x="9126875" y="3782344"/>
            <a:ext cx="2424325" cy="2111017"/>
          </a:xfrm>
          <a:prstGeom prst="rect">
            <a:avLst/>
          </a:prstGeom>
          <a:noFill/>
          <a:ln>
            <a:noFill/>
          </a:ln>
        </p:spPr>
      </p:pic>
      <p:pic>
        <p:nvPicPr>
          <p:cNvPr id="136" name="Google Shape;136;p19"/>
          <p:cNvPicPr preferRelativeResize="0"/>
          <p:nvPr/>
        </p:nvPicPr>
        <p:blipFill rotWithShape="1">
          <a:blip r:embed="rId5">
            <a:alphaModFix/>
          </a:blip>
          <a:srcRect/>
          <a:stretch/>
        </p:blipFill>
        <p:spPr>
          <a:xfrm>
            <a:off x="9982742" y="1598736"/>
            <a:ext cx="1451690" cy="18251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p:nvPr/>
        </p:nvSpPr>
        <p:spPr>
          <a:xfrm>
            <a:off x="7481083" y="1619726"/>
            <a:ext cx="41529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Shooting star (meterior)  reflects</a:t>
            </a:r>
            <a:endParaRPr/>
          </a:p>
        </p:txBody>
      </p:sp>
      <p:sp>
        <p:nvSpPr>
          <p:cNvPr id="143" name="Google Shape;143;p20"/>
          <p:cNvSpPr txBox="1"/>
          <p:nvPr/>
        </p:nvSpPr>
        <p:spPr>
          <a:xfrm>
            <a:off x="1143001" y="5724525"/>
            <a:ext cx="36575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Galaxy – group of stars</a:t>
            </a:r>
            <a:endParaRPr/>
          </a:p>
        </p:txBody>
      </p:sp>
      <p:pic>
        <p:nvPicPr>
          <p:cNvPr id="144" name="Google Shape;144;p20" descr="See The International Space Station Overhead Tonight"/>
          <p:cNvPicPr preferRelativeResize="0"/>
          <p:nvPr/>
        </p:nvPicPr>
        <p:blipFill rotWithShape="1">
          <a:blip r:embed="rId3">
            <a:alphaModFix/>
          </a:blip>
          <a:srcRect/>
          <a:stretch/>
        </p:blipFill>
        <p:spPr>
          <a:xfrm>
            <a:off x="7569224" y="4000946"/>
            <a:ext cx="3805167" cy="2533650"/>
          </a:xfrm>
          <a:prstGeom prst="rect">
            <a:avLst/>
          </a:prstGeom>
          <a:noFill/>
          <a:ln>
            <a:noFill/>
          </a:ln>
        </p:spPr>
      </p:pic>
      <p:sp>
        <p:nvSpPr>
          <p:cNvPr id="145" name="Google Shape;145;p20"/>
          <p:cNvSpPr txBox="1"/>
          <p:nvPr/>
        </p:nvSpPr>
        <p:spPr>
          <a:xfrm>
            <a:off x="8032215" y="6073258"/>
            <a:ext cx="39814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Satellites space station</a:t>
            </a:r>
            <a:endParaRPr/>
          </a:p>
        </p:txBody>
      </p:sp>
      <p:pic>
        <p:nvPicPr>
          <p:cNvPr id="146" name="Google Shape;146;p20"/>
          <p:cNvPicPr preferRelativeResize="0"/>
          <p:nvPr/>
        </p:nvPicPr>
        <p:blipFill rotWithShape="1">
          <a:blip r:embed="rId4">
            <a:alphaModFix/>
          </a:blip>
          <a:srcRect/>
          <a:stretch/>
        </p:blipFill>
        <p:spPr>
          <a:xfrm>
            <a:off x="7936667" y="684609"/>
            <a:ext cx="3981450" cy="2239565"/>
          </a:xfrm>
          <a:prstGeom prst="rect">
            <a:avLst/>
          </a:prstGeom>
          <a:noFill/>
          <a:ln>
            <a:noFill/>
          </a:ln>
        </p:spPr>
      </p:pic>
      <p:sp>
        <p:nvSpPr>
          <p:cNvPr id="147" name="Google Shape;147;p20"/>
          <p:cNvSpPr txBox="1"/>
          <p:nvPr/>
        </p:nvSpPr>
        <p:spPr>
          <a:xfrm>
            <a:off x="273883" y="323404"/>
            <a:ext cx="792758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Arial Rounded"/>
                <a:ea typeface="Arial Rounded"/>
                <a:cs typeface="Arial Rounded"/>
                <a:sym typeface="Arial Rounded"/>
              </a:rPr>
              <a:t>LESSON REVIEW</a:t>
            </a:r>
            <a:endParaRPr/>
          </a:p>
          <a:p>
            <a:pPr marL="0" marR="0" lvl="0" indent="0" algn="l" rtl="0">
              <a:spcBef>
                <a:spcPts val="0"/>
              </a:spcBef>
              <a:spcAft>
                <a:spcPts val="0"/>
              </a:spcAft>
              <a:buNone/>
            </a:pPr>
            <a:r>
              <a:rPr lang="en-US" sz="3200" b="1">
                <a:solidFill>
                  <a:schemeClr val="dk1"/>
                </a:solidFill>
                <a:latin typeface="Arial Rounded"/>
                <a:ea typeface="Arial Rounded"/>
                <a:cs typeface="Arial Rounded"/>
                <a:sym typeface="Arial Rounded"/>
              </a:rPr>
              <a:t>Which objects in the sky produce light and which reflect light? </a:t>
            </a:r>
            <a:endParaRPr/>
          </a:p>
        </p:txBody>
      </p:sp>
      <p:pic>
        <p:nvPicPr>
          <p:cNvPr id="148" name="Google Shape;148;p20" descr="Shooting Star GIF - Shooting Star Sky Night GIFs"/>
          <p:cNvPicPr preferRelativeResize="0"/>
          <p:nvPr/>
        </p:nvPicPr>
        <p:blipFill rotWithShape="1">
          <a:blip r:embed="rId5">
            <a:alphaModFix/>
          </a:blip>
          <a:srcRect/>
          <a:stretch/>
        </p:blipFill>
        <p:spPr>
          <a:xfrm>
            <a:off x="4366577" y="1928473"/>
            <a:ext cx="3202647" cy="1789715"/>
          </a:xfrm>
          <a:prstGeom prst="rect">
            <a:avLst/>
          </a:prstGeom>
          <a:noFill/>
          <a:ln>
            <a:noFill/>
          </a:ln>
        </p:spPr>
      </p:pic>
      <p:pic>
        <p:nvPicPr>
          <p:cNvPr id="149" name="Google Shape;149;p20" descr="Galaxies | StarParty.com"/>
          <p:cNvPicPr preferRelativeResize="0"/>
          <p:nvPr/>
        </p:nvPicPr>
        <p:blipFill rotWithShape="1">
          <a:blip r:embed="rId6">
            <a:alphaModFix/>
          </a:blip>
          <a:srcRect/>
          <a:stretch/>
        </p:blipFill>
        <p:spPr>
          <a:xfrm>
            <a:off x="390335" y="3822187"/>
            <a:ext cx="4343443" cy="28911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p:nvPr/>
        </p:nvSpPr>
        <p:spPr>
          <a:xfrm>
            <a:off x="7481083" y="1619726"/>
            <a:ext cx="4152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Shooting star (meterior)  reflects</a:t>
            </a:r>
            <a:endParaRPr/>
          </a:p>
        </p:txBody>
      </p:sp>
      <p:sp>
        <p:nvSpPr>
          <p:cNvPr id="156" name="Google Shape;156;p21"/>
          <p:cNvSpPr txBox="1"/>
          <p:nvPr/>
        </p:nvSpPr>
        <p:spPr>
          <a:xfrm>
            <a:off x="1143001" y="5724525"/>
            <a:ext cx="3657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Galaxy – group of stars</a:t>
            </a:r>
            <a:endParaRPr/>
          </a:p>
        </p:txBody>
      </p:sp>
      <p:pic>
        <p:nvPicPr>
          <p:cNvPr id="157" name="Google Shape;157;p21" descr="See The International Space Station Overhead Tonight"/>
          <p:cNvPicPr preferRelativeResize="0"/>
          <p:nvPr/>
        </p:nvPicPr>
        <p:blipFill rotWithShape="1">
          <a:blip r:embed="rId3">
            <a:alphaModFix/>
          </a:blip>
          <a:srcRect/>
          <a:stretch/>
        </p:blipFill>
        <p:spPr>
          <a:xfrm>
            <a:off x="7569224" y="4000946"/>
            <a:ext cx="3805167" cy="2533651"/>
          </a:xfrm>
          <a:prstGeom prst="rect">
            <a:avLst/>
          </a:prstGeom>
          <a:noFill/>
          <a:ln>
            <a:noFill/>
          </a:ln>
        </p:spPr>
      </p:pic>
      <p:sp>
        <p:nvSpPr>
          <p:cNvPr id="158" name="Google Shape;158;p21"/>
          <p:cNvSpPr txBox="1"/>
          <p:nvPr/>
        </p:nvSpPr>
        <p:spPr>
          <a:xfrm>
            <a:off x="8032215" y="6073258"/>
            <a:ext cx="3981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Satellites space station</a:t>
            </a:r>
            <a:endParaRPr/>
          </a:p>
        </p:txBody>
      </p:sp>
      <p:pic>
        <p:nvPicPr>
          <p:cNvPr id="159" name="Google Shape;159;p21"/>
          <p:cNvPicPr preferRelativeResize="0"/>
          <p:nvPr/>
        </p:nvPicPr>
        <p:blipFill rotWithShape="1">
          <a:blip r:embed="rId4">
            <a:alphaModFix/>
          </a:blip>
          <a:srcRect/>
          <a:stretch/>
        </p:blipFill>
        <p:spPr>
          <a:xfrm>
            <a:off x="7936667" y="684609"/>
            <a:ext cx="3981450" cy="2239565"/>
          </a:xfrm>
          <a:prstGeom prst="rect">
            <a:avLst/>
          </a:prstGeom>
          <a:noFill/>
          <a:ln>
            <a:noFill/>
          </a:ln>
        </p:spPr>
      </p:pic>
      <p:sp>
        <p:nvSpPr>
          <p:cNvPr id="160" name="Google Shape;160;p21"/>
          <p:cNvSpPr txBox="1"/>
          <p:nvPr/>
        </p:nvSpPr>
        <p:spPr>
          <a:xfrm>
            <a:off x="273883" y="323404"/>
            <a:ext cx="79275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Arial Rounded"/>
                <a:ea typeface="Arial Rounded"/>
                <a:cs typeface="Arial Rounded"/>
                <a:sym typeface="Arial Rounded"/>
              </a:rPr>
              <a:t>LESSON REVIEW</a:t>
            </a:r>
            <a:endParaRPr/>
          </a:p>
          <a:p>
            <a:pPr marL="0" marR="0" lvl="0" indent="0" algn="l" rtl="0">
              <a:spcBef>
                <a:spcPts val="0"/>
              </a:spcBef>
              <a:spcAft>
                <a:spcPts val="0"/>
              </a:spcAft>
              <a:buNone/>
            </a:pPr>
            <a:r>
              <a:rPr lang="en-US" sz="3200" b="1">
                <a:solidFill>
                  <a:schemeClr val="dk1"/>
                </a:solidFill>
                <a:latin typeface="Arial Rounded"/>
                <a:ea typeface="Arial Rounded"/>
                <a:cs typeface="Arial Rounded"/>
                <a:sym typeface="Arial Rounded"/>
              </a:rPr>
              <a:t>Which objects in the sky produce light and which reflect light? </a:t>
            </a:r>
            <a:endParaRPr/>
          </a:p>
        </p:txBody>
      </p:sp>
      <p:pic>
        <p:nvPicPr>
          <p:cNvPr id="161" name="Google Shape;161;p21" descr="Shooting Star GIF - Shooting Star Sky Night GIFs"/>
          <p:cNvPicPr preferRelativeResize="0"/>
          <p:nvPr/>
        </p:nvPicPr>
        <p:blipFill rotWithShape="1">
          <a:blip r:embed="rId5">
            <a:alphaModFix/>
          </a:blip>
          <a:srcRect/>
          <a:stretch/>
        </p:blipFill>
        <p:spPr>
          <a:xfrm>
            <a:off x="4366577" y="1928473"/>
            <a:ext cx="3202647" cy="1789715"/>
          </a:xfrm>
          <a:prstGeom prst="rect">
            <a:avLst/>
          </a:prstGeom>
          <a:noFill/>
          <a:ln>
            <a:noFill/>
          </a:ln>
        </p:spPr>
      </p:pic>
      <p:pic>
        <p:nvPicPr>
          <p:cNvPr id="162" name="Google Shape;162;p21" descr="Galaxies | StarParty.com"/>
          <p:cNvPicPr preferRelativeResize="0"/>
          <p:nvPr/>
        </p:nvPicPr>
        <p:blipFill rotWithShape="1">
          <a:blip r:embed="rId6">
            <a:alphaModFix/>
          </a:blip>
          <a:srcRect/>
          <a:stretch/>
        </p:blipFill>
        <p:spPr>
          <a:xfrm>
            <a:off x="390335" y="3822187"/>
            <a:ext cx="4343444" cy="289116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663</Words>
  <Application>Microsoft Office PowerPoint</Application>
  <PresentationFormat>Widescreen</PresentationFormat>
  <Paragraphs>70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Rounded</vt:lpstr>
      <vt:lpstr>Calibri</vt:lpstr>
      <vt:lpstr>Office Theme</vt:lpstr>
      <vt:lpstr>Mattos Science Magnet Docent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Docent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Joyce Blueford</cp:lastModifiedBy>
  <cp:revision>1</cp:revision>
  <dcterms:modified xsi:type="dcterms:W3CDTF">2024-07-19T22:44:51Z</dcterms:modified>
</cp:coreProperties>
</file>