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7" r:id="rId2"/>
    <p:sldId id="268" r:id="rId3"/>
    <p:sldId id="342" r:id="rId4"/>
    <p:sldId id="343" r:id="rId5"/>
    <p:sldId id="352" r:id="rId6"/>
    <p:sldId id="351" r:id="rId7"/>
    <p:sldId id="270" r:id="rId8"/>
    <p:sldId id="347" r:id="rId9"/>
    <p:sldId id="348" r:id="rId10"/>
    <p:sldId id="349" r:id="rId11"/>
    <p:sldId id="269" r:id="rId12"/>
    <p:sldId id="271" r:id="rId13"/>
    <p:sldId id="350" r:id="rId14"/>
    <p:sldId id="34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F8439-6EE7-414C-8D66-80EF8368229D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1B035-34BC-4137-B028-D46411A38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35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4760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7433A-F6BB-4FFD-CA2F-B16C30D95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3D0D81-A1E6-218A-B55F-7247E1C3F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F8CB1-51AC-51BA-5F8B-244D8618A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01C34-A71E-4590-AF43-13BC74E89B36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D0964-806C-2877-AB7F-0EFAAA4E8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DF9AE-7058-99C1-F603-8521E94B7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6F07-59AA-4929-8398-2AA0C60F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05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D9EE5-D3B0-97BB-2483-EF5E6A898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C6BE88-BF18-BE9F-0577-6F63D33E0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6AD83-0BB1-79FA-17C9-68BE2086E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01C34-A71E-4590-AF43-13BC74E89B36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69E03-ACE0-0497-C9F2-291D2385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F05E7-BDB1-7BD0-5462-7FDB8643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6F07-59AA-4929-8398-2AA0C60F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12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2851C5-5FCD-1CC0-E1FD-4645FD16BB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549193-CC5E-54B2-4FA7-0014F1DB0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A6044-1A37-F770-DADA-B0DC9E27E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01C34-A71E-4590-AF43-13BC74E89B36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DE19C-E240-4570-DBE9-85B60D378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EE549-6524-084B-72E1-6D6B97208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6F07-59AA-4929-8398-2AA0C60F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52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439E3-6E59-F7ED-4EB6-8AFA158A7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DD091-F7A2-2693-7418-A634EE05A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A8D3B-F8F5-2DD3-12B3-5575E3069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01C34-A71E-4590-AF43-13BC74E89B36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C814A-92DA-4ABE-D5C9-982D6163B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998AB-333F-1893-F528-43BEB0204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6F07-59AA-4929-8398-2AA0C60F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77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4B763-ACF8-FF84-6BB4-2856FBBAA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38E86-7129-D541-BE7E-F3B1E1636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9C17A-7B91-2A7F-AB94-90E405B70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01C34-A71E-4590-AF43-13BC74E89B36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2E1BB-1635-BEF6-E616-9CC804453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4D703-A5DF-BB9A-1AD4-6F55FE238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6F07-59AA-4929-8398-2AA0C60F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02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74FA5-197E-9B2E-B0F1-0E9E8A428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751E5-BF6D-3D93-4D2F-843CD2E76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37C14F-3373-8849-6EEE-3E8054497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B9BE8-C438-3098-77CF-D9B82A088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01C34-A71E-4590-AF43-13BC74E89B36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7CEB2-3BA5-F465-B9B2-8148C8B6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FAC51-E8DF-CB19-240D-6320921B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6F07-59AA-4929-8398-2AA0C60F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83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F529C-A0C1-0263-E3CA-32C61F61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242EB-0D5C-FFCB-7A57-3698D07F1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EC6BE8-08A3-3977-3276-0157014F78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79EB13-EF20-F800-9275-EEC012BC7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A7D88-B460-5035-829D-05365662CE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D1467-833B-CCEB-92D4-ED2477D87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01C34-A71E-4590-AF43-13BC74E89B36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7310E4-5671-CAE3-0441-9B6247D0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E1BB1E-C31F-F55E-B7EA-3D118E25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6F07-59AA-4929-8398-2AA0C60F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271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E19C6-EEC1-14DC-9AF6-33AC6D28D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931917-2D77-AB35-4586-E2B9D4766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01C34-A71E-4590-AF43-13BC74E89B36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2F0FE-9E09-2426-0473-E69222AC0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C1F261-AE26-93E6-E74A-6EA37EBED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6F07-59AA-4929-8398-2AA0C60F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06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86937A-E011-AF44-29E8-EB6A12C26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01C34-A71E-4590-AF43-13BC74E89B36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B6B57E-1A39-52DB-3AE8-69D5E7AC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85451-E432-1979-C48F-291D4C25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6F07-59AA-4929-8398-2AA0C60F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93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887B0-D578-9672-173E-5A3F35470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76DDE-751D-CFB0-3C51-89C2C6B66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2384DC-4B97-AE14-58FC-791CDE4D8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8EE17-ADE7-4053-EBFF-9104A3E31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01C34-A71E-4590-AF43-13BC74E89B36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0B3C5-B2A5-7C69-BFFB-CBC22DDEB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4509-4C78-59FD-A129-104D0AF50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6F07-59AA-4929-8398-2AA0C60F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91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59321-208B-3FF3-B58F-50DB2F66B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46C4E9-7E66-9D48-DB9C-09C6DC7DBF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FD8704-F527-27E1-0501-EA18D7C3F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4C9FD9-9DEF-7ACB-74F1-CD32A21D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01C34-A71E-4590-AF43-13BC74E89B36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3F24-A67C-2A51-C7DE-AF57BA94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D2FE5-4739-2075-A9EE-DCF09B07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6F07-59AA-4929-8398-2AA0C60F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2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9D8E12-858B-B78B-ACC5-608C571E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94CE3-7C2A-FA9D-6ED2-695A2DBF0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84CFC-4A2E-F084-3F39-437D0BC994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01C34-A71E-4590-AF43-13BC74E89B36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90608-C8BB-010A-8F70-27E8076FCA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F2F3E-617E-E91F-54BE-0363EDE31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06F07-59AA-4929-8398-2AA0C60F8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4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lthescience.org/what-is-carbon.ht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aboutmechanics.com/what-cities-have-the-worst-pollution.htm" TargetMode="External"/><Relationship Id="rId4" Type="http://schemas.openxmlformats.org/officeDocument/2006/relationships/hyperlink" Target="https://www.allthingsnature.org/what-is-global-warming.ht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ctrTitle" idx="4294967295"/>
          </p:nvPr>
        </p:nvSpPr>
        <p:spPr>
          <a:xfrm>
            <a:off x="3035525" y="911744"/>
            <a:ext cx="8472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 Rounded"/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Mattos Science Magnet</a:t>
            </a:r>
            <a:br>
              <a:rPr lang="en-US" sz="5400" b="1" i="0" u="none" strike="noStrike" cap="none" dirty="0">
                <a:solidFill>
                  <a:srgbClr val="FF0000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</a:br>
            <a:r>
              <a:rPr lang="en-US" sz="5400" b="1" i="0" u="none" strike="noStrike" cap="none" dirty="0">
                <a:solidFill>
                  <a:srgbClr val="FF0000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Docent Program</a:t>
            </a:r>
            <a:endParaRPr dirty="0">
              <a:latin typeface="Arial Rounded MT Bold" panose="020F0704030504030204" pitchFamily="34" charset="0"/>
            </a:endParaRPr>
          </a:p>
        </p:txBody>
      </p:sp>
      <p:sp>
        <p:nvSpPr>
          <p:cNvPr id="50" name="Google Shape;50;p11"/>
          <p:cNvSpPr txBox="1">
            <a:spLocks noGrp="1"/>
          </p:cNvSpPr>
          <p:nvPr>
            <p:ph type="subTitle" idx="4294967295"/>
          </p:nvPr>
        </p:nvSpPr>
        <p:spPr>
          <a:xfrm>
            <a:off x="716943" y="3429000"/>
            <a:ext cx="10758114" cy="2333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12300" b="1" dirty="0">
                <a:solidFill>
                  <a:srgbClr val="000000"/>
                </a:solidFill>
                <a:latin typeface="Arial Rounded MT Bold" panose="020F0704030504030204" pitchFamily="34" charset="0"/>
              </a:rPr>
              <a:t>Fifth</a:t>
            </a:r>
            <a:r>
              <a:rPr lang="en-US" sz="12300" b="1" i="0" dirty="0">
                <a:solidFill>
                  <a:srgbClr val="000000"/>
                </a:solidFill>
                <a:effectLst/>
                <a:latin typeface="Arial Rounded MT Bold" panose="020F0704030504030204" pitchFamily="34" charset="0"/>
              </a:rPr>
              <a:t> grade  </a:t>
            </a:r>
          </a:p>
          <a:p>
            <a:pPr marL="0" indent="0" algn="ctr">
              <a:buNone/>
            </a:pPr>
            <a:r>
              <a:rPr lang="en-US" sz="12300" b="1" i="0" dirty="0">
                <a:solidFill>
                  <a:srgbClr val="000000"/>
                </a:solidFill>
                <a:effectLst/>
                <a:latin typeface="Arial Rounded MT Bold" panose="020F0704030504030204" pitchFamily="34" charset="0"/>
              </a:rPr>
              <a:t>Lesson 5. </a:t>
            </a:r>
            <a:r>
              <a:rPr lang="en-US" sz="12300" b="1" i="0">
                <a:solidFill>
                  <a:srgbClr val="000000"/>
                </a:solidFill>
                <a:effectLst/>
                <a:latin typeface="Arial Rounded MT Bold" panose="020F0704030504030204" pitchFamily="34" charset="0"/>
              </a:rPr>
              <a:t>Constructed Wetlands</a:t>
            </a:r>
            <a:br>
              <a:rPr lang="en-US" sz="4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8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Students learn about properties of wetlands and examine two wetland plants (</a:t>
            </a:r>
            <a:r>
              <a:rPr lang="en-US" sz="8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tules</a:t>
            </a:r>
            <a:r>
              <a:rPr lang="en-US" sz="8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cattails) that can help clean the water and add dissolved oxygen. They compare soil samples from hydric soil (pond soil) with non-hydric soil (soil formed under drier conditions) and learn that hydric soil can help filter water through microbial action.</a:t>
            </a:r>
            <a:endParaRPr lang="en-US" sz="8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br>
              <a:rPr lang="en-US" sz="5700" b="1" i="0" dirty="0">
                <a:solidFill>
                  <a:srgbClr val="000000"/>
                </a:solidFill>
                <a:effectLst/>
                <a:latin typeface="Arial Rounded MT Bold" panose="020F0704030504030204" pitchFamily="34" charset="0"/>
              </a:rPr>
            </a:br>
            <a:endParaRPr lang="en-US" sz="5700" b="1" i="0" dirty="0">
              <a:solidFill>
                <a:srgbClr val="000000"/>
              </a:solidFill>
              <a:effectLst/>
              <a:latin typeface="Arial Rounded MT Bold" panose="020F0704030504030204" pitchFamily="34" charset="0"/>
            </a:endParaRPr>
          </a:p>
          <a:p>
            <a:pPr marL="0" indent="0" algn="l">
              <a:buNone/>
            </a:pPr>
            <a:endParaRPr lang="en-US" sz="200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General Wetlands Information - Southern California Wetlands Recovery ...">
            <a:extLst>
              <a:ext uri="{FF2B5EF4-FFF2-40B4-BE49-F238E27FC236}">
                <a16:creationId xmlns:a16="http://schemas.microsoft.com/office/drawing/2014/main" id="{237982EA-E87F-E664-43F5-5706C8364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82" y="844424"/>
            <a:ext cx="3010677" cy="225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85636E35-37C3-4979-A540-1FCFD1577330}"/>
              </a:ext>
            </a:extLst>
          </p:cNvPr>
          <p:cNvSpPr txBox="1"/>
          <p:nvPr/>
        </p:nvSpPr>
        <p:spPr>
          <a:xfrm>
            <a:off x="6975434" y="5755743"/>
            <a:ext cx="3430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n-US" kern="0" dirty="0"/>
            </a:br>
            <a:r>
              <a:rPr lang="en-US" kern="0" dirty="0"/>
              <a:t>Math Science Nucleus © 2024 </a:t>
            </a:r>
          </a:p>
        </p:txBody>
      </p:sp>
    </p:spTree>
    <p:extLst>
      <p:ext uri="{BB962C8B-B14F-4D97-AF65-F5344CB8AC3E}">
        <p14:creationId xmlns:p14="http://schemas.microsoft.com/office/powerpoint/2010/main" val="2963650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Loam Upland">
            <a:extLst>
              <a:ext uri="{FF2B5EF4-FFF2-40B4-BE49-F238E27FC236}">
                <a16:creationId xmlns:a16="http://schemas.microsoft.com/office/drawing/2014/main" id="{F0AD2605-C1CC-8438-0D25-23F2A0F2C8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D983DD-CAA0-5351-B5E1-032D0FC09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46" y="634241"/>
            <a:ext cx="4922554" cy="3413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58AE7D-FD05-CE7F-FACE-697DE2B3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522737"/>
            <a:ext cx="4534293" cy="2865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228811-2494-2C62-AD2B-90FD93938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348" y="3581400"/>
            <a:ext cx="3916798" cy="292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06E3B6-152E-36A7-AEB2-BE11FC16C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000" y="4262588"/>
            <a:ext cx="4276645" cy="183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09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ordquilt">
            <a:extLst>
              <a:ext uri="{FF2B5EF4-FFF2-40B4-BE49-F238E27FC236}">
                <a16:creationId xmlns:a16="http://schemas.microsoft.com/office/drawing/2014/main" id="{9BBE30F6-83E1-8473-5421-D22445BDE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13" y="891752"/>
            <a:ext cx="53975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ttails Plant">
            <a:extLst>
              <a:ext uri="{FF2B5EF4-FFF2-40B4-BE49-F238E27FC236}">
                <a16:creationId xmlns:a16="http://schemas.microsoft.com/office/drawing/2014/main" id="{7EC3EDE4-FB24-A0F4-AA03-6ADA29495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747" y="1039530"/>
            <a:ext cx="5629274" cy="375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CE2C11-F03D-AA04-5FE9-AE4C6CF36408}"/>
              </a:ext>
            </a:extLst>
          </p:cNvPr>
          <p:cNvSpPr txBox="1"/>
          <p:nvPr/>
        </p:nvSpPr>
        <p:spPr>
          <a:xfrm>
            <a:off x="632278" y="5204260"/>
            <a:ext cx="111687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Leaf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Roots can be submerged in water   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08C02-2F97-1144-D60E-83FF1688B4F9}"/>
              </a:ext>
            </a:extLst>
          </p:cNvPr>
          <p:cNvSpPr txBox="1"/>
          <p:nvPr/>
        </p:nvSpPr>
        <p:spPr>
          <a:xfrm>
            <a:off x="615820" y="251927"/>
            <a:ext cx="1097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Rounded MT Bold" panose="020F0704030504030204" pitchFamily="34" charset="0"/>
              </a:rPr>
              <a:t>Activity   Exploring plants of a wetland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3EF5BE-41E7-354E-8CEE-69507648FBEF}"/>
              </a:ext>
            </a:extLst>
          </p:cNvPr>
          <p:cNvSpPr txBox="1"/>
          <p:nvPr/>
        </p:nvSpPr>
        <p:spPr>
          <a:xfrm>
            <a:off x="5243804" y="5204260"/>
            <a:ext cx="6746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Just to remind docents… help guide students observations </a:t>
            </a:r>
            <a:r>
              <a:rPr lang="en-US" dirty="0" err="1">
                <a:solidFill>
                  <a:srgbClr val="FF0000"/>
                </a:solidFill>
              </a:rPr>
              <a:t>recod</a:t>
            </a:r>
            <a:r>
              <a:rPr lang="en-US" dirty="0">
                <a:solidFill>
                  <a:srgbClr val="FF0000"/>
                </a:solidFill>
              </a:rPr>
              <a:t> on lab sheet</a:t>
            </a:r>
          </a:p>
          <a:p>
            <a:r>
              <a:rPr lang="en-US" dirty="0">
                <a:solidFill>
                  <a:srgbClr val="FF0000"/>
                </a:solidFill>
              </a:rPr>
              <a:t>Plop a bunch down they have to figure out which plant is which…</a:t>
            </a:r>
          </a:p>
        </p:txBody>
      </p:sp>
    </p:spTree>
    <p:extLst>
      <p:ext uri="{BB962C8B-B14F-4D97-AF65-F5344CB8AC3E}">
        <p14:creationId xmlns:p14="http://schemas.microsoft.com/office/powerpoint/2010/main" val="3231900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90BD67-CCBA-78C8-BDBD-83C3EF531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838" y="984073"/>
            <a:ext cx="4667079" cy="3238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4ADC7D-40B0-9FEE-754A-D286C28A9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970" y="984073"/>
            <a:ext cx="5048027" cy="30355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1E5DB5-EE8E-F32C-5ADB-44CF72DAAD85}"/>
              </a:ext>
            </a:extLst>
          </p:cNvPr>
          <p:cNvSpPr txBox="1"/>
          <p:nvPr/>
        </p:nvSpPr>
        <p:spPr>
          <a:xfrm>
            <a:off x="895739" y="279918"/>
            <a:ext cx="10282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Rounded MT Bold" panose="020F0704030504030204" pitchFamily="34" charset="0"/>
              </a:rPr>
              <a:t>Activity   How does water flow through a wetland?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6421A4-54DB-B4BE-1BF5-4B01F7528FF5}"/>
              </a:ext>
            </a:extLst>
          </p:cNvPr>
          <p:cNvSpPr txBox="1"/>
          <p:nvPr/>
        </p:nvSpPr>
        <p:spPr>
          <a:xfrm>
            <a:off x="1013838" y="4263250"/>
            <a:ext cx="108920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materials to create a landform area that includes a taller hill, and a lower area.</a:t>
            </a:r>
          </a:p>
          <a:p>
            <a:pPr marL="342900" indent="-3429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colored water to rain on your landform. Notice where water settles or accumulates.</a:t>
            </a:r>
          </a:p>
          <a:p>
            <a:pPr marL="342900" indent="-34290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Record on the back of lab sheet, what is looks like from the side. (hill, lake)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Do you have water along the bottom? (water table)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4.  Draw what it looks like from above.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5.  Use a straw to “drill” a well to find your aquifer.   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126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F3FC90-2B8E-BAFD-D0A4-93FBAF842A18}"/>
              </a:ext>
            </a:extLst>
          </p:cNvPr>
          <p:cNvSpPr txBox="1"/>
          <p:nvPr/>
        </p:nvSpPr>
        <p:spPr>
          <a:xfrm>
            <a:off x="793102" y="531845"/>
            <a:ext cx="10795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Roots of wetland plants …</a:t>
            </a:r>
          </a:p>
          <a:p>
            <a:r>
              <a:rPr lang="en-US" dirty="0"/>
              <a:t>Help hold soil from washing away with water current</a:t>
            </a:r>
          </a:p>
          <a:p>
            <a:r>
              <a:rPr lang="en-US" dirty="0"/>
              <a:t>Wetland plants protect shoreline from wind erosion</a:t>
            </a:r>
          </a:p>
          <a:p>
            <a:r>
              <a:rPr lang="en-US" dirty="0"/>
              <a:t>Help clean the water!   Bioremediation   plant roots hold onto heavy metals and other toxic materials.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6DA457-F2F7-9E0E-920C-C068F996C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25810"/>
            <a:ext cx="3994914" cy="2860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CA13C2-11E6-01E1-E962-CC8D0531B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810" y="3628349"/>
            <a:ext cx="4566415" cy="2697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3A48E4-099D-1DCA-0109-50E761F2A049}"/>
              </a:ext>
            </a:extLst>
          </p:cNvPr>
          <p:cNvSpPr txBox="1"/>
          <p:nvPr/>
        </p:nvSpPr>
        <p:spPr>
          <a:xfrm>
            <a:off x="559837" y="2351314"/>
            <a:ext cx="10506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Why Tule Ponds work to store and clean water?</a:t>
            </a:r>
          </a:p>
          <a:p>
            <a:r>
              <a:rPr lang="en-US" dirty="0"/>
              <a:t>Natural and man made ponds</a:t>
            </a:r>
          </a:p>
          <a:p>
            <a:r>
              <a:rPr lang="en-US" dirty="0"/>
              <a:t>Log booms slow water and collect trash</a:t>
            </a:r>
          </a:p>
          <a:p>
            <a:r>
              <a:rPr lang="en-US" dirty="0"/>
              <a:t>Layers of rock and soil filter water  making it safe for organisms of Tule Pond</a:t>
            </a:r>
          </a:p>
        </p:txBody>
      </p:sp>
    </p:spTree>
    <p:extLst>
      <p:ext uri="{BB962C8B-B14F-4D97-AF65-F5344CB8AC3E}">
        <p14:creationId xmlns:p14="http://schemas.microsoft.com/office/powerpoint/2010/main" val="1521126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howMe - Science water cycle">
            <a:extLst>
              <a:ext uri="{FF2B5EF4-FFF2-40B4-BE49-F238E27FC236}">
                <a16:creationId xmlns:a16="http://schemas.microsoft.com/office/drawing/2014/main" id="{E9DE8BD5-3A4E-9797-BC82-28957BFE0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24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129BF8A4-FEC0-5CA7-5D15-6194030DB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97" r="10483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4E3E34-92A6-9307-737A-BF8B27BCA013}"/>
              </a:ext>
            </a:extLst>
          </p:cNvPr>
          <p:cNvSpPr txBox="1"/>
          <p:nvPr/>
        </p:nvSpPr>
        <p:spPr>
          <a:xfrm>
            <a:off x="838200" y="447675"/>
            <a:ext cx="3171825" cy="5729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W</a:t>
            </a:r>
            <a:r>
              <a:rPr lang="en-US" sz="2000" b="0" i="0" dirty="0">
                <a:effectLst/>
              </a:rPr>
              <a:t>etland areas are essential to the balance of earth’s ecosystems. Wetlands help to control floods and prevent coastline erosion. They also act as </a:t>
            </a:r>
            <a:r>
              <a:rPr lang="en-US" sz="2000" b="1" i="0" u="none" strike="noStrike" dirty="0">
                <a:effectLst/>
                <a:hlinkClick r:id="rId3"/>
              </a:rPr>
              <a:t>carbon</a:t>
            </a:r>
            <a:r>
              <a:rPr lang="en-US" sz="2000" b="0" i="0" dirty="0">
                <a:effectLst/>
              </a:rPr>
              <a:t> sinks that help to control </a:t>
            </a:r>
            <a:r>
              <a:rPr lang="en-US" sz="2000" b="1" i="0" u="none" strike="noStrike" dirty="0">
                <a:effectLst/>
                <a:hlinkClick r:id="rId4"/>
              </a:rPr>
              <a:t>global warming</a:t>
            </a:r>
            <a:r>
              <a:rPr lang="en-US" sz="2000" b="0" i="0" dirty="0">
                <a:effectLst/>
              </a:rPr>
              <a:t>. Wetlands provide humans with many types of fish and shellfish that are used for food. Despite these benefits, wetlands are often threatened by development and </a:t>
            </a:r>
            <a:r>
              <a:rPr lang="en-US" sz="2000" b="1" i="0" u="none" strike="noStrike" dirty="0">
                <a:effectLst/>
                <a:hlinkClick r:id="rId5"/>
              </a:rPr>
              <a:t>pollution</a:t>
            </a:r>
            <a:r>
              <a:rPr lang="en-US" sz="2000" b="0" i="0" dirty="0">
                <a:effectLst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Tule Ponds at Tysons Lagoon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bart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station) upcoming fieldtrip</a:t>
            </a:r>
          </a:p>
        </p:txBody>
      </p:sp>
    </p:spTree>
    <p:extLst>
      <p:ext uri="{BB962C8B-B14F-4D97-AF65-F5344CB8AC3E}">
        <p14:creationId xmlns:p14="http://schemas.microsoft.com/office/powerpoint/2010/main" val="2070798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752469-FB4C-EB0A-D09F-320B47AF5FC5}"/>
              </a:ext>
            </a:extLst>
          </p:cNvPr>
          <p:cNvSpPr txBox="1"/>
          <p:nvPr/>
        </p:nvSpPr>
        <p:spPr>
          <a:xfrm>
            <a:off x="653143" y="438539"/>
            <a:ext cx="966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Insert Wetland in the city storybook</a:t>
            </a:r>
          </a:p>
        </p:txBody>
      </p:sp>
    </p:spTree>
    <p:extLst>
      <p:ext uri="{BB962C8B-B14F-4D97-AF65-F5344CB8AC3E}">
        <p14:creationId xmlns:p14="http://schemas.microsoft.com/office/powerpoint/2010/main" val="2346287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240018-443B-CAB5-53D0-A61ACEAFC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56" y="893726"/>
            <a:ext cx="9615212" cy="5423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8CC513-962A-0A45-FBFB-7722F4129C1A}"/>
              </a:ext>
            </a:extLst>
          </p:cNvPr>
          <p:cNvSpPr txBox="1"/>
          <p:nvPr/>
        </p:nvSpPr>
        <p:spPr>
          <a:xfrm>
            <a:off x="3141306" y="37050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Tule Ponds at Tyson Lagoon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854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285E4A-0CED-0609-028A-6A5D92FD6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241" y="639838"/>
            <a:ext cx="8969517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52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180BB0-4F65-3587-C4B4-135D36730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465" y="735096"/>
            <a:ext cx="8657070" cy="538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15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25845C-D213-E978-F26C-D86184435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699" y="0"/>
            <a:ext cx="5920489" cy="76510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160B9C-F31A-8852-FB11-7AD8B99C2C6B}"/>
              </a:ext>
            </a:extLst>
          </p:cNvPr>
          <p:cNvSpPr txBox="1"/>
          <p:nvPr/>
        </p:nvSpPr>
        <p:spPr>
          <a:xfrm>
            <a:off x="643812" y="3219061"/>
            <a:ext cx="43573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Soil   anaerobic, decomposers working</a:t>
            </a:r>
          </a:p>
          <a:p>
            <a:r>
              <a:rPr lang="en-US" dirty="0"/>
              <a:t>Core sample  </a:t>
            </a:r>
          </a:p>
          <a:p>
            <a:r>
              <a:rPr lang="en-US" dirty="0"/>
              <a:t>Texture</a:t>
            </a:r>
          </a:p>
          <a:p>
            <a:r>
              <a:rPr lang="en-US" dirty="0"/>
              <a:t>Odor</a:t>
            </a:r>
          </a:p>
          <a:p>
            <a:r>
              <a:rPr lang="en-US" dirty="0"/>
              <a:t>Color hydric dark</a:t>
            </a:r>
          </a:p>
          <a:p>
            <a:r>
              <a:rPr lang="en-US" dirty="0"/>
              <a:t>Put colored version of map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B200BC-534A-59EC-9B2B-772EF406678E}"/>
              </a:ext>
            </a:extLst>
          </p:cNvPr>
          <p:cNvSpPr txBox="1"/>
          <p:nvPr/>
        </p:nvSpPr>
        <p:spPr>
          <a:xfrm>
            <a:off x="1026367" y="625151"/>
            <a:ext cx="4357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Student worksheet</a:t>
            </a:r>
          </a:p>
          <a:p>
            <a:r>
              <a:rPr lang="en-US" dirty="0">
                <a:solidFill>
                  <a:srgbClr val="FF0000"/>
                </a:solidFill>
              </a:rPr>
              <a:t>Use blank for kids to color</a:t>
            </a:r>
          </a:p>
          <a:p>
            <a:r>
              <a:rPr lang="en-US" dirty="0">
                <a:solidFill>
                  <a:srgbClr val="FF0000"/>
                </a:solidFill>
              </a:rPr>
              <a:t>Use blue master for ppt and docent</a:t>
            </a:r>
          </a:p>
        </p:txBody>
      </p:sp>
    </p:spTree>
    <p:extLst>
      <p:ext uri="{BB962C8B-B14F-4D97-AF65-F5344CB8AC3E}">
        <p14:creationId xmlns:p14="http://schemas.microsoft.com/office/powerpoint/2010/main" val="1529628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8F5AA6-0E40-F03D-7FC2-754857E03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076" y="394119"/>
            <a:ext cx="3779848" cy="5883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9B05AE-D778-29D9-F70E-77F255078D0B}"/>
              </a:ext>
            </a:extLst>
          </p:cNvPr>
          <p:cNvSpPr txBox="1"/>
          <p:nvPr/>
        </p:nvSpPr>
        <p:spPr>
          <a:xfrm>
            <a:off x="267477" y="4304532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Color water blue</a:t>
            </a:r>
          </a:p>
          <a:p>
            <a:r>
              <a:rPr lang="en-US" dirty="0"/>
              <a:t>Edges near water are wetlands (green)</a:t>
            </a:r>
          </a:p>
          <a:p>
            <a:r>
              <a:rPr lang="en-US" dirty="0"/>
              <a:t>Arrow at top stream entry to Tyson lagoon (red)</a:t>
            </a:r>
          </a:p>
          <a:p>
            <a:r>
              <a:rPr lang="en-US" dirty="0"/>
              <a:t>Storm drains  (black X)</a:t>
            </a:r>
          </a:p>
          <a:p>
            <a:r>
              <a:rPr lang="en-US" dirty="0"/>
              <a:t>Arrow water exit to SF Bay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63888AE-4EDA-2844-3E5C-ADF105039D83}"/>
              </a:ext>
            </a:extLst>
          </p:cNvPr>
          <p:cNvSpPr/>
          <p:nvPr/>
        </p:nvSpPr>
        <p:spPr>
          <a:xfrm rot="1947009">
            <a:off x="6096000" y="718457"/>
            <a:ext cx="248816" cy="438539"/>
          </a:xfrm>
          <a:prstGeom prst="downArrow">
            <a:avLst>
              <a:gd name="adj1" fmla="val 37343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E514E96F-DD3B-5A65-6399-7AEE8FF66968}"/>
              </a:ext>
            </a:extLst>
          </p:cNvPr>
          <p:cNvSpPr/>
          <p:nvPr/>
        </p:nvSpPr>
        <p:spPr>
          <a:xfrm>
            <a:off x="6606073" y="1362269"/>
            <a:ext cx="475862" cy="485192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889E33EE-531B-7221-BD7B-4769FC64CD64}"/>
              </a:ext>
            </a:extLst>
          </p:cNvPr>
          <p:cNvSpPr/>
          <p:nvPr/>
        </p:nvSpPr>
        <p:spPr>
          <a:xfrm>
            <a:off x="5570376" y="5996464"/>
            <a:ext cx="427396" cy="339022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061504B-277F-D541-FB8A-CF224AC4FFF7}"/>
              </a:ext>
            </a:extLst>
          </p:cNvPr>
          <p:cNvSpPr/>
          <p:nvPr/>
        </p:nvSpPr>
        <p:spPr>
          <a:xfrm rot="5663079">
            <a:off x="4373705" y="1747934"/>
            <a:ext cx="248816" cy="438539"/>
          </a:xfrm>
          <a:prstGeom prst="downArrow">
            <a:avLst>
              <a:gd name="adj1" fmla="val 37343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E0D84F-D7B8-AB8A-6DE3-CDADAD926D0B}"/>
              </a:ext>
            </a:extLst>
          </p:cNvPr>
          <p:cNvSpPr txBox="1"/>
          <p:nvPr/>
        </p:nvSpPr>
        <p:spPr>
          <a:xfrm>
            <a:off x="267477" y="214604"/>
            <a:ext cx="3539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Master  Tule Pond at Tysons Lagoon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6E70D6-F39E-8DF1-88E2-5AC18345EA0E}"/>
              </a:ext>
            </a:extLst>
          </p:cNvPr>
          <p:cNvSpPr txBox="1"/>
          <p:nvPr/>
        </p:nvSpPr>
        <p:spPr>
          <a:xfrm>
            <a:off x="267477" y="3657600"/>
            <a:ext cx="2876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Activity   characteristics of Tule Pond Wetland</a:t>
            </a:r>
          </a:p>
        </p:txBody>
      </p:sp>
    </p:spTree>
    <p:extLst>
      <p:ext uri="{BB962C8B-B14F-4D97-AF65-F5344CB8AC3E}">
        <p14:creationId xmlns:p14="http://schemas.microsoft.com/office/powerpoint/2010/main" val="1286863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is contains: PreAsion 40inch Soil Sampler Probe Kit with Sample Ejector 304 Stainless Steel Gator Probe Step Tube Sampler Probe">
            <a:extLst>
              <a:ext uri="{FF2B5EF4-FFF2-40B4-BE49-F238E27FC236}">
                <a16:creationId xmlns:a16="http://schemas.microsoft.com/office/drawing/2014/main" id="{A7EC550E-23E0-1E9F-4FCB-6638CAF88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920" y="1538287"/>
            <a:ext cx="3781425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479EA9-DCDA-4848-97E6-BC7219AE37AD}"/>
              </a:ext>
            </a:extLst>
          </p:cNvPr>
          <p:cNvSpPr txBox="1"/>
          <p:nvPr/>
        </p:nvSpPr>
        <p:spPr>
          <a:xfrm>
            <a:off x="921399" y="165011"/>
            <a:ext cx="96128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Activity   Exploring Soils of a wetland</a:t>
            </a:r>
          </a:p>
        </p:txBody>
      </p:sp>
      <p:pic>
        <p:nvPicPr>
          <p:cNvPr id="1026" name="Picture 2" descr="Hydric Soil | Wetland, Soil, Photo">
            <a:extLst>
              <a:ext uri="{FF2B5EF4-FFF2-40B4-BE49-F238E27FC236}">
                <a16:creationId xmlns:a16="http://schemas.microsoft.com/office/drawing/2014/main" id="{D7CA7546-A425-B081-5E21-D4E1ACD19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87" y="1343975"/>
            <a:ext cx="3380036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What are Hydric Soils">
            <a:extLst>
              <a:ext uri="{FF2B5EF4-FFF2-40B4-BE49-F238E27FC236}">
                <a16:creationId xmlns:a16="http://schemas.microsoft.com/office/drawing/2014/main" id="{BE3D7144-45C0-5117-A8ED-54E33D9F54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94114" y="3276600"/>
            <a:ext cx="2554286" cy="25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AFB5C5-C9C7-5887-518E-98E8B98F0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349" y="1343975"/>
            <a:ext cx="3177815" cy="28806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9B0A03-DDFE-2CCA-3533-B476C4826A58}"/>
              </a:ext>
            </a:extLst>
          </p:cNvPr>
          <p:cNvSpPr txBox="1"/>
          <p:nvPr/>
        </p:nvSpPr>
        <p:spPr>
          <a:xfrm>
            <a:off x="6992808" y="4996546"/>
            <a:ext cx="930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Soil probe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1BA15E-99DB-F4A5-B02A-5A9E092F085B}"/>
              </a:ext>
            </a:extLst>
          </p:cNvPr>
          <p:cNvSpPr txBox="1"/>
          <p:nvPr/>
        </p:nvSpPr>
        <p:spPr>
          <a:xfrm>
            <a:off x="594213" y="2249915"/>
            <a:ext cx="36385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Arial Rounded MT Bold" panose="020F0704030504030204" pitchFamily="34" charset="0"/>
              </a:rPr>
              <a:t>Hydric soils</a:t>
            </a:r>
          </a:p>
          <a:p>
            <a:endParaRPr lang="en-US" sz="2400" dirty="0">
              <a:latin typeface="Arial Rounded MT Bold" panose="020F0704030504030204" pitchFamily="34" charset="0"/>
            </a:endParaRPr>
          </a:p>
          <a:p>
            <a:r>
              <a:rPr lang="en-US" sz="2400" dirty="0">
                <a:latin typeface="Arial Rounded MT Bold" panose="020F0704030504030204" pitchFamily="34" charset="0"/>
              </a:rPr>
              <a:t>Wet or moist</a:t>
            </a:r>
          </a:p>
          <a:p>
            <a:r>
              <a:rPr lang="en-US" sz="2400" dirty="0">
                <a:latin typeface="Arial Rounded MT Bold" panose="020F0704030504030204" pitchFamily="34" charset="0"/>
              </a:rPr>
              <a:t>Dark color</a:t>
            </a:r>
          </a:p>
          <a:p>
            <a:r>
              <a:rPr lang="en-US" sz="2400" dirty="0">
                <a:latin typeface="Arial Rounded MT Bold" panose="020F0704030504030204" pitchFamily="34" charset="0"/>
              </a:rPr>
              <a:t>Smelly (sulfur) 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30AC2F61-EAFA-343E-6FC8-ED472E7E9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4" y="4276286"/>
            <a:ext cx="2782466" cy="208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E0FC9F-830A-F265-553A-B9B57035C7FE}"/>
              </a:ext>
            </a:extLst>
          </p:cNvPr>
          <p:cNvSpPr txBox="1"/>
          <p:nvPr/>
        </p:nvSpPr>
        <p:spPr>
          <a:xfrm>
            <a:off x="9311951" y="5867962"/>
            <a:ext cx="1912776" cy="367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sample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DEAC5A-55B4-8504-6AA3-16E7E6C44C54}"/>
              </a:ext>
            </a:extLst>
          </p:cNvPr>
          <p:cNvSpPr txBox="1"/>
          <p:nvPr/>
        </p:nvSpPr>
        <p:spPr>
          <a:xfrm>
            <a:off x="3684947" y="6309440"/>
            <a:ext cx="14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Soil sample</a:t>
            </a:r>
          </a:p>
        </p:txBody>
      </p:sp>
    </p:spTree>
    <p:extLst>
      <p:ext uri="{BB962C8B-B14F-4D97-AF65-F5344CB8AC3E}">
        <p14:creationId xmlns:p14="http://schemas.microsoft.com/office/powerpoint/2010/main" val="3276550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1982</TotalTime>
  <Words>488</Words>
  <Application>Microsoft Office PowerPoint</Application>
  <PresentationFormat>Widescreen</PresentationFormat>
  <Paragraphs>62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Rounded</vt:lpstr>
      <vt:lpstr>Arial Rounded MT Bold</vt:lpstr>
      <vt:lpstr>Calibri</vt:lpstr>
      <vt:lpstr>Calibri Light</vt:lpstr>
      <vt:lpstr>Office Theme</vt:lpstr>
      <vt:lpstr>Mattos Science Magnet Docent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Mattos Science Magnet Docent Program</dc:title>
  <dc:creator>Debbie Davidson</dc:creator>
  <cp:lastModifiedBy>Joyce Blueford</cp:lastModifiedBy>
  <cp:revision>8</cp:revision>
  <dcterms:created xsi:type="dcterms:W3CDTF">2024-02-01T21:21:11Z</dcterms:created>
  <dcterms:modified xsi:type="dcterms:W3CDTF">2024-07-21T03:24:18Z</dcterms:modified>
</cp:coreProperties>
</file>